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7" r:id="rId4"/>
    <p:sldMasterId id="2147483648" r:id="rId5"/>
    <p:sldMasterId id="2147483876" r:id="rId6"/>
    <p:sldMasterId id="2147483967" r:id="rId7"/>
  </p:sldMasterIdLst>
  <p:notesMasterIdLst>
    <p:notesMasterId r:id="rId49"/>
  </p:notesMasterIdLst>
  <p:handoutMasterIdLst>
    <p:handoutMasterId r:id="rId50"/>
  </p:handoutMasterIdLst>
  <p:sldIdLst>
    <p:sldId id="332" r:id="rId8"/>
    <p:sldId id="355" r:id="rId9"/>
    <p:sldId id="347" r:id="rId10"/>
    <p:sldId id="371" r:id="rId11"/>
    <p:sldId id="357" r:id="rId12"/>
    <p:sldId id="358" r:id="rId13"/>
    <p:sldId id="359" r:id="rId14"/>
    <p:sldId id="360" r:id="rId15"/>
    <p:sldId id="373" r:id="rId16"/>
    <p:sldId id="372" r:id="rId17"/>
    <p:sldId id="356" r:id="rId18"/>
    <p:sldId id="361" r:id="rId19"/>
    <p:sldId id="364" r:id="rId20"/>
    <p:sldId id="348" r:id="rId21"/>
    <p:sldId id="374" r:id="rId22"/>
    <p:sldId id="375" r:id="rId23"/>
    <p:sldId id="363" r:id="rId24"/>
    <p:sldId id="376" r:id="rId25"/>
    <p:sldId id="378" r:id="rId26"/>
    <p:sldId id="377" r:id="rId27"/>
    <p:sldId id="362" r:id="rId28"/>
    <p:sldId id="350" r:id="rId29"/>
    <p:sldId id="351" r:id="rId30"/>
    <p:sldId id="352" r:id="rId31"/>
    <p:sldId id="365" r:id="rId32"/>
    <p:sldId id="369" r:id="rId33"/>
    <p:sldId id="370" r:id="rId34"/>
    <p:sldId id="366" r:id="rId35"/>
    <p:sldId id="368" r:id="rId36"/>
    <p:sldId id="367" r:id="rId37"/>
    <p:sldId id="381" r:id="rId38"/>
    <p:sldId id="384" r:id="rId39"/>
    <p:sldId id="385" r:id="rId40"/>
    <p:sldId id="383" r:id="rId41"/>
    <p:sldId id="382" r:id="rId42"/>
    <p:sldId id="387" r:id="rId43"/>
    <p:sldId id="386" r:id="rId44"/>
    <p:sldId id="380" r:id="rId45"/>
    <p:sldId id="388" r:id="rId46"/>
    <p:sldId id="389" r:id="rId47"/>
    <p:sldId id="379" r:id="rId48"/>
  </p:sldIdLst>
  <p:sldSz cx="12192000" cy="6858000"/>
  <p:notesSz cx="6858000" cy="9144000"/>
  <p:custDataLst>
    <p:tags r:id="rId5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1D7890-3F5C-7A4A-A651-45537EE0AD30}">
          <p14:sldIdLst/>
        </p14:section>
        <p14:section name="Head" id="{0B66E7B9-15D9-1F47-8AA6-FA96FCFA7953}">
          <p14:sldIdLst>
            <p14:sldId id="332"/>
            <p14:sldId id="355"/>
          </p14:sldIdLst>
        </p14:section>
        <p14:section name="CNN" id="{05D6008E-ACD9-E146-8FCD-05C1424E7CEC}">
          <p14:sldIdLst>
            <p14:sldId id="347"/>
            <p14:sldId id="371"/>
            <p14:sldId id="357"/>
            <p14:sldId id="358"/>
            <p14:sldId id="359"/>
            <p14:sldId id="360"/>
            <p14:sldId id="373"/>
            <p14:sldId id="372"/>
            <p14:sldId id="356"/>
            <p14:sldId id="361"/>
            <p14:sldId id="364"/>
            <p14:sldId id="348"/>
            <p14:sldId id="374"/>
            <p14:sldId id="375"/>
            <p14:sldId id="363"/>
            <p14:sldId id="376"/>
            <p14:sldId id="378"/>
            <p14:sldId id="377"/>
            <p14:sldId id="362"/>
            <p14:sldId id="350"/>
            <p14:sldId id="351"/>
            <p14:sldId id="352"/>
            <p14:sldId id="365"/>
            <p14:sldId id="369"/>
            <p14:sldId id="370"/>
            <p14:sldId id="366"/>
            <p14:sldId id="368"/>
            <p14:sldId id="367"/>
            <p14:sldId id="381"/>
            <p14:sldId id="384"/>
            <p14:sldId id="385"/>
            <p14:sldId id="383"/>
            <p14:sldId id="382"/>
            <p14:sldId id="387"/>
            <p14:sldId id="386"/>
            <p14:sldId id="380"/>
            <p14:sldId id="388"/>
            <p14:sldId id="389"/>
            <p14:sldId id="379"/>
          </p14:sldIdLst>
        </p14:section>
        <p14:section name="Tail" id="{3C6522F2-AA2F-9941-AC4A-6FA8D1F13DE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6AF41A-37EE-44DA-66E1-5670CA585BD3}" name="Ambrosi, Gianluca (UT-ITC)" initials="GA" userId="S::g.j.ambrosi@utwente.nl::64130bdc-4258-4a7e-bca2-b0a19a9c0d34" providerId="AD"/>
  <p188:author id="{4BDA6989-5757-9284-1598-BF4D949C2D60}" name="Dahal, Ashok (UT-ITC)" initials="DA(I" userId="S::a.dahal@utwente.nl::d9490206-4512-4fbb-85ae-d27a3553ca64" providerId="AD"/>
  <p188:author id="{663D93E4-FCC0-6985-7E72-0A3F811F4209}" name="Cray, Laura (UT-ITC)" initials="LC" userId="S::laura.cray@utwente.nl::db5d0c6f-efb2-4233-8650-d2fdb3eff7d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EC0"/>
    <a:srgbClr val="EC7A08"/>
    <a:srgbClr val="FE9C46"/>
    <a:srgbClr val="FEFEFE"/>
    <a:srgbClr val="FFFFFF"/>
    <a:srgbClr val="6DA6CE"/>
    <a:srgbClr val="440154"/>
    <a:srgbClr val="30678D"/>
    <a:srgbClr val="939598"/>
    <a:srgbClr val="006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2"/>
    <p:restoredTop sz="92386" autoAdjust="0"/>
  </p:normalViewPr>
  <p:slideViewPr>
    <p:cSldViewPr snapToGrid="0">
      <p:cViewPr varScale="1">
        <p:scale>
          <a:sx n="101" d="100"/>
          <a:sy n="101" d="100"/>
        </p:scale>
        <p:origin x="9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Relationship Id="rId57" Type="http://schemas.microsoft.com/office/2018/10/relationships/authors" Target="author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brosi, Gianluca (UT-ITC)" userId="64130bdc-4258-4a7e-bca2-b0a19a9c0d34" providerId="ADAL" clId="{FF1181B2-66CA-4D5B-9267-73D0D5078963}"/>
    <pc:docChg chg="undo custSel addSld delSld modSld sldOrd modSection">
      <pc:chgData name="Ambrosi, Gianluca (UT-ITC)" userId="64130bdc-4258-4a7e-bca2-b0a19a9c0d34" providerId="ADAL" clId="{FF1181B2-66CA-4D5B-9267-73D0D5078963}" dt="2024-09-09T10:23:47.934" v="2082" actId="2890"/>
      <pc:docMkLst>
        <pc:docMk/>
      </pc:docMkLst>
      <pc:sldChg chg="add del mod modShow">
        <pc:chgData name="Ambrosi, Gianluca (UT-ITC)" userId="64130bdc-4258-4a7e-bca2-b0a19a9c0d34" providerId="ADAL" clId="{FF1181B2-66CA-4D5B-9267-73D0D5078963}" dt="2024-09-04T07:32:21.980" v="94" actId="729"/>
        <pc:sldMkLst>
          <pc:docMk/>
          <pc:sldMk cId="3354615366" sldId="330"/>
        </pc:sldMkLst>
      </pc:sldChg>
      <pc:sldChg chg="modSp mod">
        <pc:chgData name="Ambrosi, Gianluca (UT-ITC)" userId="64130bdc-4258-4a7e-bca2-b0a19a9c0d34" providerId="ADAL" clId="{FF1181B2-66CA-4D5B-9267-73D0D5078963}" dt="2024-09-04T07:32:13.560" v="93" actId="14100"/>
        <pc:sldMkLst>
          <pc:docMk/>
          <pc:sldMk cId="1186368168" sldId="332"/>
        </pc:sldMkLst>
      </pc:sldChg>
      <pc:sldChg chg="addSp delSp modSp mod">
        <pc:chgData name="Ambrosi, Gianluca (UT-ITC)" userId="64130bdc-4258-4a7e-bca2-b0a19a9c0d34" providerId="ADAL" clId="{FF1181B2-66CA-4D5B-9267-73D0D5078963}" dt="2024-09-09T08:26:48.846" v="1715" actId="207"/>
        <pc:sldMkLst>
          <pc:docMk/>
          <pc:sldMk cId="1606641894" sldId="347"/>
        </pc:sldMkLst>
      </pc:sldChg>
      <pc:sldChg chg="addSp delSp modSp mod modShow">
        <pc:chgData name="Ambrosi, Gianluca (UT-ITC)" userId="64130bdc-4258-4a7e-bca2-b0a19a9c0d34" providerId="ADAL" clId="{FF1181B2-66CA-4D5B-9267-73D0D5078963}" dt="2024-09-09T09:54:50.071" v="1900" actId="478"/>
        <pc:sldMkLst>
          <pc:docMk/>
          <pc:sldMk cId="2034558750" sldId="348"/>
        </pc:sldMkLst>
      </pc:sldChg>
      <pc:sldChg chg="del">
        <pc:chgData name="Ambrosi, Gianluca (UT-ITC)" userId="64130bdc-4258-4a7e-bca2-b0a19a9c0d34" providerId="ADAL" clId="{FF1181B2-66CA-4D5B-9267-73D0D5078963}" dt="2024-09-04T08:43:44.903" v="991" actId="47"/>
        <pc:sldMkLst>
          <pc:docMk/>
          <pc:sldMk cId="1715736410" sldId="349"/>
        </pc:sldMkLst>
      </pc:sldChg>
      <pc:sldChg chg="mod modShow">
        <pc:chgData name="Ambrosi, Gianluca (UT-ITC)" userId="64130bdc-4258-4a7e-bca2-b0a19a9c0d34" providerId="ADAL" clId="{FF1181B2-66CA-4D5B-9267-73D0D5078963}" dt="2024-09-04T07:54:13.070" v="344" actId="729"/>
        <pc:sldMkLst>
          <pc:docMk/>
          <pc:sldMk cId="2921407669" sldId="350"/>
        </pc:sldMkLst>
      </pc:sldChg>
      <pc:sldChg chg="modSp mod modShow">
        <pc:chgData name="Ambrosi, Gianluca (UT-ITC)" userId="64130bdc-4258-4a7e-bca2-b0a19a9c0d34" providerId="ADAL" clId="{FF1181B2-66CA-4D5B-9267-73D0D5078963}" dt="2024-09-04T07:54:18.899" v="345" actId="729"/>
        <pc:sldMkLst>
          <pc:docMk/>
          <pc:sldMk cId="2541312223" sldId="351"/>
        </pc:sldMkLst>
      </pc:sldChg>
      <pc:sldChg chg="mod modShow">
        <pc:chgData name="Ambrosi, Gianluca (UT-ITC)" userId="64130bdc-4258-4a7e-bca2-b0a19a9c0d34" providerId="ADAL" clId="{FF1181B2-66CA-4D5B-9267-73D0D5078963}" dt="2024-09-04T07:54:21.823" v="346" actId="729"/>
        <pc:sldMkLst>
          <pc:docMk/>
          <pc:sldMk cId="888452803" sldId="352"/>
        </pc:sldMkLst>
      </pc:sldChg>
      <pc:sldChg chg="addSp delSp modSp mod ord modShow">
        <pc:chgData name="Ambrosi, Gianluca (UT-ITC)" userId="64130bdc-4258-4a7e-bca2-b0a19a9c0d34" providerId="ADAL" clId="{FF1181B2-66CA-4D5B-9267-73D0D5078963}" dt="2024-09-09T08:25:34.114" v="1712" actId="729"/>
        <pc:sldMkLst>
          <pc:docMk/>
          <pc:sldMk cId="216104276" sldId="353"/>
        </pc:sldMkLst>
      </pc:sldChg>
      <pc:sldChg chg="addSp modSp mod">
        <pc:chgData name="Ambrosi, Gianluca (UT-ITC)" userId="64130bdc-4258-4a7e-bca2-b0a19a9c0d34" providerId="ADAL" clId="{FF1181B2-66CA-4D5B-9267-73D0D5078963}" dt="2024-09-04T12:07:25.843" v="1517" actId="1038"/>
        <pc:sldMkLst>
          <pc:docMk/>
          <pc:sldMk cId="3760114899" sldId="354"/>
        </pc:sldMkLst>
      </pc:sldChg>
      <pc:sldChg chg="new del">
        <pc:chgData name="Ambrosi, Gianluca (UT-ITC)" userId="64130bdc-4258-4a7e-bca2-b0a19a9c0d34" providerId="ADAL" clId="{FF1181B2-66CA-4D5B-9267-73D0D5078963}" dt="2024-09-04T07:21:23.506" v="11" actId="680"/>
        <pc:sldMkLst>
          <pc:docMk/>
          <pc:sldMk cId="1441375436" sldId="355"/>
        </pc:sldMkLst>
      </pc:sldChg>
      <pc:sldChg chg="delSp modSp new mod">
        <pc:chgData name="Ambrosi, Gianluca (UT-ITC)" userId="64130bdc-4258-4a7e-bca2-b0a19a9c0d34" providerId="ADAL" clId="{FF1181B2-66CA-4D5B-9267-73D0D5078963}" dt="2024-09-04T07:53:07.677" v="343" actId="20577"/>
        <pc:sldMkLst>
          <pc:docMk/>
          <pc:sldMk cId="2044003808" sldId="355"/>
        </pc:sldMkLst>
      </pc:sldChg>
      <pc:sldChg chg="add mod modShow">
        <pc:chgData name="Ambrosi, Gianluca (UT-ITC)" userId="64130bdc-4258-4a7e-bca2-b0a19a9c0d34" providerId="ADAL" clId="{FF1181B2-66CA-4D5B-9267-73D0D5078963}" dt="2024-09-04T07:35:57.622" v="178" actId="729"/>
        <pc:sldMkLst>
          <pc:docMk/>
          <pc:sldMk cId="2292636251" sldId="356"/>
        </pc:sldMkLst>
      </pc:sldChg>
      <pc:sldChg chg="new del">
        <pc:chgData name="Ambrosi, Gianluca (UT-ITC)" userId="64130bdc-4258-4a7e-bca2-b0a19a9c0d34" providerId="ADAL" clId="{FF1181B2-66CA-4D5B-9267-73D0D5078963}" dt="2024-09-04T07:33:02.951" v="136" actId="47"/>
        <pc:sldMkLst>
          <pc:docMk/>
          <pc:sldMk cId="3804111379" sldId="356"/>
        </pc:sldMkLst>
      </pc:sldChg>
      <pc:sldChg chg="addSp delSp modSp add mod">
        <pc:chgData name="Ambrosi, Gianluca (UT-ITC)" userId="64130bdc-4258-4a7e-bca2-b0a19a9c0d34" providerId="ADAL" clId="{FF1181B2-66CA-4D5B-9267-73D0D5078963}" dt="2024-09-04T08:17:23.188" v="770" actId="478"/>
        <pc:sldMkLst>
          <pc:docMk/>
          <pc:sldMk cId="731336402" sldId="357"/>
        </pc:sldMkLst>
      </pc:sldChg>
      <pc:sldChg chg="addSp delSp modSp add mod">
        <pc:chgData name="Ambrosi, Gianluca (UT-ITC)" userId="64130bdc-4258-4a7e-bca2-b0a19a9c0d34" providerId="ADAL" clId="{FF1181B2-66CA-4D5B-9267-73D0D5078963}" dt="2024-09-04T08:17:26.791" v="772" actId="478"/>
        <pc:sldMkLst>
          <pc:docMk/>
          <pc:sldMk cId="3902897372" sldId="358"/>
        </pc:sldMkLst>
      </pc:sldChg>
      <pc:sldChg chg="addSp delSp modSp add mod">
        <pc:chgData name="Ambrosi, Gianluca (UT-ITC)" userId="64130bdc-4258-4a7e-bca2-b0a19a9c0d34" providerId="ADAL" clId="{FF1181B2-66CA-4D5B-9267-73D0D5078963}" dt="2024-09-04T08:17:31.609" v="774" actId="478"/>
        <pc:sldMkLst>
          <pc:docMk/>
          <pc:sldMk cId="29809434" sldId="359"/>
        </pc:sldMkLst>
      </pc:sldChg>
      <pc:sldChg chg="addSp delSp modSp add mod ord">
        <pc:chgData name="Ambrosi, Gianluca (UT-ITC)" userId="64130bdc-4258-4a7e-bca2-b0a19a9c0d34" providerId="ADAL" clId="{FF1181B2-66CA-4D5B-9267-73D0D5078963}" dt="2024-09-09T09:27:05.208" v="1722" actId="207"/>
        <pc:sldMkLst>
          <pc:docMk/>
          <pc:sldMk cId="547725757" sldId="360"/>
        </pc:sldMkLst>
      </pc:sldChg>
      <pc:sldChg chg="addSp delSp modSp add mod ord">
        <pc:chgData name="Ambrosi, Gianluca (UT-ITC)" userId="64130bdc-4258-4a7e-bca2-b0a19a9c0d34" providerId="ADAL" clId="{FF1181B2-66CA-4D5B-9267-73D0D5078963}" dt="2024-09-04T08:57:49.404" v="1011"/>
        <pc:sldMkLst>
          <pc:docMk/>
          <pc:sldMk cId="3244242951" sldId="361"/>
        </pc:sldMkLst>
      </pc:sldChg>
      <pc:sldChg chg="addSp delSp modSp add mod modShow">
        <pc:chgData name="Ambrosi, Gianluca (UT-ITC)" userId="64130bdc-4258-4a7e-bca2-b0a19a9c0d34" providerId="ADAL" clId="{FF1181B2-66CA-4D5B-9267-73D0D5078963}" dt="2024-09-09T10:16:13.383" v="2028" actId="21"/>
        <pc:sldMkLst>
          <pc:docMk/>
          <pc:sldMk cId="1531717971" sldId="362"/>
        </pc:sldMkLst>
      </pc:sldChg>
      <pc:sldChg chg="addSp delSp modSp add mod ord">
        <pc:chgData name="Ambrosi, Gianluca (UT-ITC)" userId="64130bdc-4258-4a7e-bca2-b0a19a9c0d34" providerId="ADAL" clId="{FF1181B2-66CA-4D5B-9267-73D0D5078963}" dt="2024-09-09T10:06:57.139" v="1932" actId="29295"/>
        <pc:sldMkLst>
          <pc:docMk/>
          <pc:sldMk cId="3364366212" sldId="363"/>
        </pc:sldMkLst>
      </pc:sldChg>
      <pc:sldChg chg="addSp modSp add mod ord">
        <pc:chgData name="Ambrosi, Gianluca (UT-ITC)" userId="64130bdc-4258-4a7e-bca2-b0a19a9c0d34" providerId="ADAL" clId="{FF1181B2-66CA-4D5B-9267-73D0D5078963}" dt="2024-09-04T08:58:42.380" v="1056" actId="1036"/>
        <pc:sldMkLst>
          <pc:docMk/>
          <pc:sldMk cId="2498457447" sldId="364"/>
        </pc:sldMkLst>
      </pc:sldChg>
      <pc:sldChg chg="addSp delSp modSp add mod">
        <pc:chgData name="Ambrosi, Gianluca (UT-ITC)" userId="64130bdc-4258-4a7e-bca2-b0a19a9c0d34" providerId="ADAL" clId="{FF1181B2-66CA-4D5B-9267-73D0D5078963}" dt="2024-09-09T08:20:00.969" v="1700" actId="1076"/>
        <pc:sldMkLst>
          <pc:docMk/>
          <pc:sldMk cId="3746644095" sldId="365"/>
        </pc:sldMkLst>
      </pc:sldChg>
      <pc:sldChg chg="addSp delSp modSp add mod">
        <pc:chgData name="Ambrosi, Gianluca (UT-ITC)" userId="64130bdc-4258-4a7e-bca2-b0a19a9c0d34" providerId="ADAL" clId="{FF1181B2-66CA-4D5B-9267-73D0D5078963}" dt="2024-09-09T07:49:36.991" v="1549"/>
        <pc:sldMkLst>
          <pc:docMk/>
          <pc:sldMk cId="1040987490" sldId="366"/>
        </pc:sldMkLst>
      </pc:sldChg>
      <pc:sldChg chg="addSp delSp modSp add mod">
        <pc:chgData name="Ambrosi, Gianluca (UT-ITC)" userId="64130bdc-4258-4a7e-bca2-b0a19a9c0d34" providerId="ADAL" clId="{FF1181B2-66CA-4D5B-9267-73D0D5078963}" dt="2024-09-09T07:49:42.032" v="1552"/>
        <pc:sldMkLst>
          <pc:docMk/>
          <pc:sldMk cId="3255098392" sldId="367"/>
        </pc:sldMkLst>
      </pc:sldChg>
      <pc:sldChg chg="addSp modSp add">
        <pc:chgData name="Ambrosi, Gianluca (UT-ITC)" userId="64130bdc-4258-4a7e-bca2-b0a19a9c0d34" providerId="ADAL" clId="{FF1181B2-66CA-4D5B-9267-73D0D5078963}" dt="2024-09-09T07:49:40.334" v="1551"/>
        <pc:sldMkLst>
          <pc:docMk/>
          <pc:sldMk cId="4120039555" sldId="368"/>
        </pc:sldMkLst>
      </pc:sldChg>
      <pc:sldChg chg="addSp modSp add del">
        <pc:chgData name="Ambrosi, Gianluca (UT-ITC)" userId="64130bdc-4258-4a7e-bca2-b0a19a9c0d34" providerId="ADAL" clId="{FF1181B2-66CA-4D5B-9267-73D0D5078963}" dt="2024-09-09T07:55:54.249" v="1678" actId="47"/>
        <pc:sldMkLst>
          <pc:docMk/>
          <pc:sldMk cId="2677382168" sldId="369"/>
        </pc:sldMkLst>
      </pc:sldChg>
      <pc:sldChg chg="modSp add mod">
        <pc:chgData name="Ambrosi, Gianluca (UT-ITC)" userId="64130bdc-4258-4a7e-bca2-b0a19a9c0d34" providerId="ADAL" clId="{FF1181B2-66CA-4D5B-9267-73D0D5078963}" dt="2024-09-09T08:20:38.785" v="1710"/>
        <pc:sldMkLst>
          <pc:docMk/>
          <pc:sldMk cId="3001953906" sldId="369"/>
        </pc:sldMkLst>
      </pc:sldChg>
      <pc:sldChg chg="new del">
        <pc:chgData name="Ambrosi, Gianluca (UT-ITC)" userId="64130bdc-4258-4a7e-bca2-b0a19a9c0d34" providerId="ADAL" clId="{FF1181B2-66CA-4D5B-9267-73D0D5078963}" dt="2024-09-09T07:49:30.860" v="1547" actId="47"/>
        <pc:sldMkLst>
          <pc:docMk/>
          <pc:sldMk cId="2148511115" sldId="370"/>
        </pc:sldMkLst>
      </pc:sldChg>
      <pc:sldChg chg="modSp add mod">
        <pc:chgData name="Ambrosi, Gianluca (UT-ITC)" userId="64130bdc-4258-4a7e-bca2-b0a19a9c0d34" providerId="ADAL" clId="{FF1181B2-66CA-4D5B-9267-73D0D5078963}" dt="2024-09-09T08:20:42.958" v="1711"/>
        <pc:sldMkLst>
          <pc:docMk/>
          <pc:sldMk cId="3687008851" sldId="370"/>
        </pc:sldMkLst>
      </pc:sldChg>
      <pc:sldChg chg="add">
        <pc:chgData name="Ambrosi, Gianluca (UT-ITC)" userId="64130bdc-4258-4a7e-bca2-b0a19a9c0d34" providerId="ADAL" clId="{FF1181B2-66CA-4D5B-9267-73D0D5078963}" dt="2024-09-09T08:26:39.436" v="1713" actId="2890"/>
        <pc:sldMkLst>
          <pc:docMk/>
          <pc:sldMk cId="4257026827" sldId="371"/>
        </pc:sldMkLst>
      </pc:sldChg>
      <pc:sldChg chg="modSp add">
        <pc:chgData name="Ambrosi, Gianluca (UT-ITC)" userId="64130bdc-4258-4a7e-bca2-b0a19a9c0d34" providerId="ADAL" clId="{FF1181B2-66CA-4D5B-9267-73D0D5078963}" dt="2024-09-09T09:27:36.440" v="1728" actId="207"/>
        <pc:sldMkLst>
          <pc:docMk/>
          <pc:sldMk cId="1720081144" sldId="372"/>
        </pc:sldMkLst>
      </pc:sldChg>
      <pc:sldChg chg="modSp add ord">
        <pc:chgData name="Ambrosi, Gianluca (UT-ITC)" userId="64130bdc-4258-4a7e-bca2-b0a19a9c0d34" providerId="ADAL" clId="{FF1181B2-66CA-4D5B-9267-73D0D5078963}" dt="2024-09-09T09:27:26.893" v="1727"/>
        <pc:sldMkLst>
          <pc:docMk/>
          <pc:sldMk cId="583815958" sldId="373"/>
        </pc:sldMkLst>
      </pc:sldChg>
      <pc:sldChg chg="add del">
        <pc:chgData name="Ambrosi, Gianluca (UT-ITC)" userId="64130bdc-4258-4a7e-bca2-b0a19a9c0d34" providerId="ADAL" clId="{FF1181B2-66CA-4D5B-9267-73D0D5078963}" dt="2024-09-09T09:39:03.752" v="1730" actId="47"/>
        <pc:sldMkLst>
          <pc:docMk/>
          <pc:sldMk cId="3077584917" sldId="374"/>
        </pc:sldMkLst>
      </pc:sldChg>
      <pc:sldChg chg="delSp modSp add mod">
        <pc:chgData name="Ambrosi, Gianluca (UT-ITC)" userId="64130bdc-4258-4a7e-bca2-b0a19a9c0d34" providerId="ADAL" clId="{FF1181B2-66CA-4D5B-9267-73D0D5078963}" dt="2024-09-09T09:55:04.856" v="1902" actId="208"/>
        <pc:sldMkLst>
          <pc:docMk/>
          <pc:sldMk cId="4056240676" sldId="374"/>
        </pc:sldMkLst>
      </pc:sldChg>
      <pc:sldChg chg="modSp add mod">
        <pc:chgData name="Ambrosi, Gianluca (UT-ITC)" userId="64130bdc-4258-4a7e-bca2-b0a19a9c0d34" providerId="ADAL" clId="{FF1181B2-66CA-4D5B-9267-73D0D5078963}" dt="2024-09-09T09:56:15.391" v="1906" actId="208"/>
        <pc:sldMkLst>
          <pc:docMk/>
          <pc:sldMk cId="2700142665" sldId="375"/>
        </pc:sldMkLst>
      </pc:sldChg>
      <pc:sldChg chg="add">
        <pc:chgData name="Ambrosi, Gianluca (UT-ITC)" userId="64130bdc-4258-4a7e-bca2-b0a19a9c0d34" providerId="ADAL" clId="{FF1181B2-66CA-4D5B-9267-73D0D5078963}" dt="2024-09-09T10:06:06.267" v="1928" actId="2890"/>
        <pc:sldMkLst>
          <pc:docMk/>
          <pc:sldMk cId="765991248" sldId="376"/>
        </pc:sldMkLst>
      </pc:sldChg>
      <pc:sldChg chg="addSp delSp modSp add mod">
        <pc:chgData name="Ambrosi, Gianluca (UT-ITC)" userId="64130bdc-4258-4a7e-bca2-b0a19a9c0d34" providerId="ADAL" clId="{FF1181B2-66CA-4D5B-9267-73D0D5078963}" dt="2024-09-09T10:18:57.754" v="2074" actId="1076"/>
        <pc:sldMkLst>
          <pc:docMk/>
          <pc:sldMk cId="2555202163" sldId="377"/>
        </pc:sldMkLst>
      </pc:sldChg>
      <pc:sldChg chg="modSp add mod ord">
        <pc:chgData name="Ambrosi, Gianluca (UT-ITC)" userId="64130bdc-4258-4a7e-bca2-b0a19a9c0d34" providerId="ADAL" clId="{FF1181B2-66CA-4D5B-9267-73D0D5078963}" dt="2024-09-09T10:20:26.636" v="2081" actId="207"/>
        <pc:sldMkLst>
          <pc:docMk/>
          <pc:sldMk cId="1433849184" sldId="378"/>
        </pc:sldMkLst>
      </pc:sldChg>
      <pc:sldChg chg="add del">
        <pc:chgData name="Ambrosi, Gianluca (UT-ITC)" userId="64130bdc-4258-4a7e-bca2-b0a19a9c0d34" providerId="ADAL" clId="{FF1181B2-66CA-4D5B-9267-73D0D5078963}" dt="2024-09-09T10:15:38.108" v="2023" actId="47"/>
        <pc:sldMkLst>
          <pc:docMk/>
          <pc:sldMk cId="4189592697" sldId="378"/>
        </pc:sldMkLst>
      </pc:sldChg>
      <pc:sldChg chg="add">
        <pc:chgData name="Ambrosi, Gianluca (UT-ITC)" userId="64130bdc-4258-4a7e-bca2-b0a19a9c0d34" providerId="ADAL" clId="{FF1181B2-66CA-4D5B-9267-73D0D5078963}" dt="2024-09-09T10:23:47.934" v="2082" actId="2890"/>
        <pc:sldMkLst>
          <pc:docMk/>
          <pc:sldMk cId="551378540" sldId="379"/>
        </pc:sldMkLst>
      </pc:sldChg>
    </pc:docChg>
  </pc:docChgLst>
  <pc:docChgLst>
    <pc:chgData name="Dahal, Ashok (UT-ITC)" userId="d9490206-4512-4fbb-85ae-d27a3553ca64" providerId="ADAL" clId="{25DC992B-3633-A744-9B94-80BF094975BD}"/>
    <pc:docChg chg="modSld">
      <pc:chgData name="Dahal, Ashok (UT-ITC)" userId="d9490206-4512-4fbb-85ae-d27a3553ca64" providerId="ADAL" clId="{25DC992B-3633-A744-9B94-80BF094975BD}" dt="2024-11-30T07:01:13.509" v="1" actId="729"/>
      <pc:docMkLst>
        <pc:docMk/>
      </pc:docMkLst>
      <pc:sldChg chg="mod modShow">
        <pc:chgData name="Dahal, Ashok (UT-ITC)" userId="d9490206-4512-4fbb-85ae-d27a3553ca64" providerId="ADAL" clId="{25DC992B-3633-A744-9B94-80BF094975BD}" dt="2024-11-30T07:01:13.509" v="1" actId="729"/>
        <pc:sldMkLst>
          <pc:docMk/>
          <pc:sldMk cId="2921407669" sldId="350"/>
        </pc:sldMkLst>
      </pc:sldChg>
      <pc:sldChg chg="mod modShow">
        <pc:chgData name="Dahal, Ashok (UT-ITC)" userId="d9490206-4512-4fbb-85ae-d27a3553ca64" providerId="ADAL" clId="{25DC992B-3633-A744-9B94-80BF094975BD}" dt="2024-11-30T07:01:13.509" v="1" actId="729"/>
        <pc:sldMkLst>
          <pc:docMk/>
          <pc:sldMk cId="2541312223" sldId="351"/>
        </pc:sldMkLst>
      </pc:sldChg>
      <pc:sldChg chg="mod modShow">
        <pc:chgData name="Dahal, Ashok (UT-ITC)" userId="d9490206-4512-4fbb-85ae-d27a3553ca64" providerId="ADAL" clId="{25DC992B-3633-A744-9B94-80BF094975BD}" dt="2024-11-30T07:01:13.509" v="1" actId="729"/>
        <pc:sldMkLst>
          <pc:docMk/>
          <pc:sldMk cId="888452803" sldId="352"/>
        </pc:sldMkLst>
      </pc:sldChg>
      <pc:sldChg chg="mod modShow">
        <pc:chgData name="Dahal, Ashok (UT-ITC)" userId="d9490206-4512-4fbb-85ae-d27a3553ca64" providerId="ADAL" clId="{25DC992B-3633-A744-9B94-80BF094975BD}" dt="2024-11-30T07:01:13.509" v="1" actId="729"/>
        <pc:sldMkLst>
          <pc:docMk/>
          <pc:sldMk cId="1531717971" sldId="362"/>
        </pc:sldMkLst>
      </pc:sldChg>
      <pc:sldChg chg="mod modShow">
        <pc:chgData name="Dahal, Ashok (UT-ITC)" userId="d9490206-4512-4fbb-85ae-d27a3553ca64" providerId="ADAL" clId="{25DC992B-3633-A744-9B94-80BF094975BD}" dt="2024-11-30T05:55:39.139" v="0" actId="729"/>
        <pc:sldMkLst>
          <pc:docMk/>
          <pc:sldMk cId="551378540" sldId="379"/>
        </pc:sldMkLst>
      </pc:sldChg>
    </pc:docChg>
  </pc:docChgLst>
  <pc:docChgLst>
    <pc:chgData name="Dahal, Ashok (UT-ITC)" userId="d9490206-4512-4fbb-85ae-d27a3553ca64" providerId="ADAL" clId="{583F13BA-ED38-B445-9FE3-30517B9E6DCC}"/>
    <pc:docChg chg="modSld modMainMaster">
      <pc:chgData name="Dahal, Ashok (UT-ITC)" userId="d9490206-4512-4fbb-85ae-d27a3553ca64" providerId="ADAL" clId="{583F13BA-ED38-B445-9FE3-30517B9E6DCC}" dt="2024-09-04T07:57:21.832" v="4" actId="478"/>
      <pc:docMkLst>
        <pc:docMk/>
      </pc:docMkLst>
      <pc:sldChg chg="addSp delSp modSp mod">
        <pc:chgData name="Dahal, Ashok (UT-ITC)" userId="d9490206-4512-4fbb-85ae-d27a3553ca64" providerId="ADAL" clId="{583F13BA-ED38-B445-9FE3-30517B9E6DCC}" dt="2024-09-04T07:53:35.707" v="2"/>
        <pc:sldMkLst>
          <pc:docMk/>
          <pc:sldMk cId="2044003808" sldId="355"/>
        </pc:sldMkLst>
      </pc:sldChg>
      <pc:sldMasterChg chg="modSldLayout">
        <pc:chgData name="Dahal, Ashok (UT-ITC)" userId="d9490206-4512-4fbb-85ae-d27a3553ca64" providerId="ADAL" clId="{583F13BA-ED38-B445-9FE3-30517B9E6DCC}" dt="2024-09-04T07:57:21.832" v="4" actId="478"/>
        <pc:sldMasterMkLst>
          <pc:docMk/>
          <pc:sldMasterMk cId="1210969641" sldId="2147483876"/>
        </pc:sldMasterMkLst>
        <pc:sldLayoutChg chg="delSp">
          <pc:chgData name="Dahal, Ashok (UT-ITC)" userId="d9490206-4512-4fbb-85ae-d27a3553ca64" providerId="ADAL" clId="{583F13BA-ED38-B445-9FE3-30517B9E6DCC}" dt="2024-09-04T07:57:21.832" v="4" actId="478"/>
          <pc:sldLayoutMkLst>
            <pc:docMk/>
            <pc:sldMasterMk cId="1210969641" sldId="2147483876"/>
            <pc:sldLayoutMk cId="4022996555" sldId="2147483898"/>
          </pc:sldLayoutMkLst>
        </pc:sldLayoutChg>
      </pc:sldMasterChg>
      <pc:sldMasterChg chg="modSldLayout">
        <pc:chgData name="Dahal, Ashok (UT-ITC)" userId="d9490206-4512-4fbb-85ae-d27a3553ca64" providerId="ADAL" clId="{583F13BA-ED38-B445-9FE3-30517B9E6DCC}" dt="2024-09-04T07:57:13.465" v="3" actId="478"/>
        <pc:sldMasterMkLst>
          <pc:docMk/>
          <pc:sldMasterMk cId="2573458547" sldId="2147483977"/>
        </pc:sldMasterMkLst>
        <pc:sldLayoutChg chg="delSp">
          <pc:chgData name="Dahal, Ashok (UT-ITC)" userId="d9490206-4512-4fbb-85ae-d27a3553ca64" providerId="ADAL" clId="{583F13BA-ED38-B445-9FE3-30517B9E6DCC}" dt="2024-09-04T07:57:13.465" v="3" actId="478"/>
          <pc:sldLayoutMkLst>
            <pc:docMk/>
            <pc:sldMasterMk cId="2573458547" sldId="2147483977"/>
            <pc:sldLayoutMk cId="604452760" sldId="2147483979"/>
          </pc:sldLayoutMkLst>
        </pc:sldLayoutChg>
      </pc:sldMasterChg>
    </pc:docChg>
  </pc:docChgLst>
  <pc:docChgLst>
    <pc:chgData name="Dahal, Ashok (UT-ITC)" userId="d9490206-4512-4fbb-85ae-d27a3553ca64" providerId="ADAL" clId="{1E780BD0-5707-ED4C-BBC7-125A1D94144D}"/>
    <pc:docChg chg="modShowInfo">
      <pc:chgData name="Dahal, Ashok (UT-ITC)" userId="d9490206-4512-4fbb-85ae-d27a3553ca64" providerId="ADAL" clId="{1E780BD0-5707-ED4C-BBC7-125A1D94144D}" dt="2024-12-18T13:13:58.935" v="0" actId="2744"/>
      <pc:docMkLst>
        <pc:docMk/>
      </pc:docMkLst>
    </pc:docChg>
  </pc:docChgLst>
  <pc:docChgLst>
    <pc:chgData name="Ambrosi, Gianluca (UT-ITC)" userId="64130bdc-4258-4a7e-bca2-b0a19a9c0d34" providerId="ADAL" clId="{18A5ADEF-D193-6C47-915B-BD4AEB268340}"/>
    <pc:docChg chg="undo custSel addSld delSld modSld modSection">
      <pc:chgData name="Ambrosi, Gianluca (UT-ITC)" userId="64130bdc-4258-4a7e-bca2-b0a19a9c0d34" providerId="ADAL" clId="{18A5ADEF-D193-6C47-915B-BD4AEB268340}" dt="2024-09-13T13:40:31.682" v="510" actId="729"/>
      <pc:docMkLst>
        <pc:docMk/>
      </pc:docMkLst>
      <pc:sldChg chg="del">
        <pc:chgData name="Ambrosi, Gianluca (UT-ITC)" userId="64130bdc-4258-4a7e-bca2-b0a19a9c0d34" providerId="ADAL" clId="{18A5ADEF-D193-6C47-915B-BD4AEB268340}" dt="2024-09-13T11:53:04.214" v="0" actId="2696"/>
        <pc:sldMkLst>
          <pc:docMk/>
          <pc:sldMk cId="3354615366" sldId="330"/>
        </pc:sldMkLst>
      </pc:sldChg>
      <pc:sldChg chg="addSp delSp modSp del mod">
        <pc:chgData name="Ambrosi, Gianluca (UT-ITC)" userId="64130bdc-4258-4a7e-bca2-b0a19a9c0d34" providerId="ADAL" clId="{18A5ADEF-D193-6C47-915B-BD4AEB268340}" dt="2024-09-13T13:06:18.624" v="295" actId="2696"/>
        <pc:sldMkLst>
          <pc:docMk/>
          <pc:sldMk cId="3760114899" sldId="354"/>
        </pc:sldMkLst>
      </pc:sldChg>
      <pc:sldChg chg="add del mod modShow">
        <pc:chgData name="Ambrosi, Gianluca (UT-ITC)" userId="64130bdc-4258-4a7e-bca2-b0a19a9c0d34" providerId="ADAL" clId="{18A5ADEF-D193-6C47-915B-BD4AEB268340}" dt="2024-09-13T13:40:31.682" v="510" actId="729"/>
        <pc:sldMkLst>
          <pc:docMk/>
          <pc:sldMk cId="551378540" sldId="379"/>
        </pc:sldMkLst>
      </pc:sldChg>
      <pc:sldChg chg="delSp modSp add mod">
        <pc:chgData name="Ambrosi, Gianluca (UT-ITC)" userId="64130bdc-4258-4a7e-bca2-b0a19a9c0d34" providerId="ADAL" clId="{18A5ADEF-D193-6C47-915B-BD4AEB268340}" dt="2024-09-13T13:13:12.209" v="367" actId="2710"/>
        <pc:sldMkLst>
          <pc:docMk/>
          <pc:sldMk cId="1594310929" sldId="380"/>
        </pc:sldMkLst>
      </pc:sldChg>
      <pc:sldChg chg="modSp add del mod">
        <pc:chgData name="Ambrosi, Gianluca (UT-ITC)" userId="64130bdc-4258-4a7e-bca2-b0a19a9c0d34" providerId="ADAL" clId="{18A5ADEF-D193-6C47-915B-BD4AEB268340}" dt="2024-09-13T13:15:20.035" v="393" actId="208"/>
        <pc:sldMkLst>
          <pc:docMk/>
          <pc:sldMk cId="2202133594" sldId="381"/>
        </pc:sldMkLst>
      </pc:sldChg>
      <pc:sldChg chg="addSp delSp modSp add mod">
        <pc:chgData name="Ambrosi, Gianluca (UT-ITC)" userId="64130bdc-4258-4a7e-bca2-b0a19a9c0d34" providerId="ADAL" clId="{18A5ADEF-D193-6C47-915B-BD4AEB268340}" dt="2024-09-13T13:37:39.766" v="501" actId="14100"/>
        <pc:sldMkLst>
          <pc:docMk/>
          <pc:sldMk cId="212556228" sldId="382"/>
        </pc:sldMkLst>
      </pc:sldChg>
      <pc:sldChg chg="modSp add mod">
        <pc:chgData name="Ambrosi, Gianluca (UT-ITC)" userId="64130bdc-4258-4a7e-bca2-b0a19a9c0d34" providerId="ADAL" clId="{18A5ADEF-D193-6C47-915B-BD4AEB268340}" dt="2024-09-13T13:36:40.406" v="498" actId="207"/>
        <pc:sldMkLst>
          <pc:docMk/>
          <pc:sldMk cId="129641263" sldId="383"/>
        </pc:sldMkLst>
      </pc:sldChg>
      <pc:sldChg chg="modSp add mod">
        <pc:chgData name="Ambrosi, Gianluca (UT-ITC)" userId="64130bdc-4258-4a7e-bca2-b0a19a9c0d34" providerId="ADAL" clId="{18A5ADEF-D193-6C47-915B-BD4AEB268340}" dt="2024-09-13T13:15:38.152" v="395" actId="207"/>
        <pc:sldMkLst>
          <pc:docMk/>
          <pc:sldMk cId="1821600740" sldId="384"/>
        </pc:sldMkLst>
      </pc:sldChg>
      <pc:sldChg chg="addSp delSp modSp add mod modAnim">
        <pc:chgData name="Ambrosi, Gianluca (UT-ITC)" userId="64130bdc-4258-4a7e-bca2-b0a19a9c0d34" providerId="ADAL" clId="{18A5ADEF-D193-6C47-915B-BD4AEB268340}" dt="2024-09-13T13:35:38.705" v="496"/>
        <pc:sldMkLst>
          <pc:docMk/>
          <pc:sldMk cId="4140544769" sldId="385"/>
        </pc:sldMkLst>
      </pc:sldChg>
      <pc:sldChg chg="add">
        <pc:chgData name="Ambrosi, Gianluca (UT-ITC)" userId="64130bdc-4258-4a7e-bca2-b0a19a9c0d34" providerId="ADAL" clId="{18A5ADEF-D193-6C47-915B-BD4AEB268340}" dt="2024-09-13T13:36:58.571" v="499" actId="2890"/>
        <pc:sldMkLst>
          <pc:docMk/>
          <pc:sldMk cId="4025404591" sldId="386"/>
        </pc:sldMkLst>
      </pc:sldChg>
      <pc:sldChg chg="modSp add mod">
        <pc:chgData name="Ambrosi, Gianluca (UT-ITC)" userId="64130bdc-4258-4a7e-bca2-b0a19a9c0d34" providerId="ADAL" clId="{18A5ADEF-D193-6C47-915B-BD4AEB268340}" dt="2024-09-13T13:38:31.319" v="503" actId="207"/>
        <pc:sldMkLst>
          <pc:docMk/>
          <pc:sldMk cId="3324639620" sldId="387"/>
        </pc:sldMkLst>
      </pc:sldChg>
      <pc:sldChg chg="modSp add mod">
        <pc:chgData name="Ambrosi, Gianluca (UT-ITC)" userId="64130bdc-4258-4a7e-bca2-b0a19a9c0d34" providerId="ADAL" clId="{18A5ADEF-D193-6C47-915B-BD4AEB268340}" dt="2024-09-13T13:39:49.109" v="505" actId="207"/>
        <pc:sldMkLst>
          <pc:docMk/>
          <pc:sldMk cId="2762354893" sldId="388"/>
        </pc:sldMkLst>
      </pc:sldChg>
      <pc:sldChg chg="modSp add mod">
        <pc:chgData name="Ambrosi, Gianluca (UT-ITC)" userId="64130bdc-4258-4a7e-bca2-b0a19a9c0d34" providerId="ADAL" clId="{18A5ADEF-D193-6C47-915B-BD4AEB268340}" dt="2024-09-13T13:39:55.410" v="507" actId="207"/>
        <pc:sldMkLst>
          <pc:docMk/>
          <pc:sldMk cId="1547202554" sldId="38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5928AB-FB45-41B6-B767-6E1FCD959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26F71-6231-44FB-B6F9-3F3800C9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7CBE-E149-4CA6-8DBA-76B57A442203}" type="datetimeFigureOut">
              <a:rPr lang="en-GB" smtClean="0"/>
              <a:t>06/11/2025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8812E-8804-4DAE-A81E-98036292BE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76627-61FB-497E-81F6-FC5F7D1B8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87E6D-93D8-415D-8B98-2E560EE57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3BC92-D643-4D95-AEBB-DB0797DADD2B}" type="datetimeFigureOut">
              <a:rPr lang="en-001" smtClean="0"/>
              <a:t>11/6/25</a:t>
            </a:fld>
            <a:endParaRPr lang="en-00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00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628DC-37A0-49FC-B194-C80EEC6D23A0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296190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628DC-37A0-49FC-B194-C80EEC6D23A0}" type="slidenum">
              <a:rPr lang="en-001" smtClean="0"/>
              <a:t>25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727894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628DC-37A0-49FC-B194-C80EEC6D23A0}" type="slidenum">
              <a:rPr lang="en-001" smtClean="0"/>
              <a:t>40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45194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20">
            <a:extLst>
              <a:ext uri="{FF2B5EF4-FFF2-40B4-BE49-F238E27FC236}">
                <a16:creationId xmlns:a16="http://schemas.microsoft.com/office/drawing/2014/main" id="{0E858BE0-5032-1173-2CF4-3DD02966B8A0}"/>
              </a:ext>
            </a:extLst>
          </p:cNvPr>
          <p:cNvPicPr/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9" b="-1731"/>
          <a:stretch/>
        </p:blipFill>
        <p:spPr>
          <a:xfrm>
            <a:off x="-448182" y="-683923"/>
            <a:ext cx="10325061" cy="1005844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E375029-89BF-3D97-AEB5-1C3B6F927E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7768" y="2298175"/>
            <a:ext cx="7181142" cy="1325563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7DF7BF-B535-378A-CE28-6AE022F674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0249" y="3764084"/>
            <a:ext cx="7019924" cy="5595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Graphic 20">
            <a:extLst>
              <a:ext uri="{FF2B5EF4-FFF2-40B4-BE49-F238E27FC236}">
                <a16:creationId xmlns:a16="http://schemas.microsoft.com/office/drawing/2014/main" id="{04F1DCA4-8A42-8030-9669-0C60582AB1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506"/>
            <a:ext cx="1452565" cy="428852"/>
          </a:xfrm>
          <a:prstGeom prst="rect">
            <a:avLst/>
          </a:prstGeom>
        </p:spPr>
      </p:pic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F6AC7262-D012-88FF-2A7A-818E2375E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0923" y="6329242"/>
            <a:ext cx="4142121" cy="3052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Presenter</a:t>
            </a:r>
          </a:p>
        </p:txBody>
      </p:sp>
    </p:spTree>
    <p:extLst>
      <p:ext uri="{BB962C8B-B14F-4D97-AF65-F5344CB8AC3E}">
        <p14:creationId xmlns:p14="http://schemas.microsoft.com/office/powerpoint/2010/main" val="60445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5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D901-2058-4AF9-A478-498C88A7F765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673914-1C95-2E34-7087-EDBE2305B11F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B696A35-A467-8095-EB7F-59707A7AEB23}"/>
              </a:ext>
            </a:extLst>
          </p:cNvPr>
          <p:cNvSpPr txBox="1">
            <a:spLocks/>
          </p:cNvSpPr>
          <p:nvPr userDrawn="1"/>
        </p:nvSpPr>
        <p:spPr>
          <a:xfrm>
            <a:off x="1" y="6585434"/>
            <a:ext cx="398720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9FB0CC8-2783-4C0F-826D-494942753165}" type="slidenum">
              <a:rPr lang="en-US" sz="11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0">
            <a:extLst>
              <a:ext uri="{FF2B5EF4-FFF2-40B4-BE49-F238E27FC236}">
                <a16:creationId xmlns:a16="http://schemas.microsoft.com/office/drawing/2014/main" id="{997DD12D-8731-6D03-278E-53708C067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614"/>
            <a:ext cx="1452565" cy="42863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14F078E-2E6B-1ED4-090B-3E698E0358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4133" y="603780"/>
            <a:ext cx="11078395" cy="653520"/>
          </a:xfrm>
        </p:spPr>
        <p:txBody>
          <a:bodyPr anchor="t"/>
          <a:lstStyle>
            <a:lvl1pPr algn="l">
              <a:defRPr sz="4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FF49F3D-C561-553C-8FEF-79F26FC6AF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1360543"/>
            <a:ext cx="5902950" cy="559579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0E4BD40-6868-3BF5-CC50-A8D9EC456A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4485" y="6252994"/>
            <a:ext cx="8700138" cy="306387"/>
          </a:xfrm>
        </p:spPr>
        <p:txBody>
          <a:bodyPr anchor="b"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Insert reference here (YYYY)</a:t>
            </a:r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71818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24FD0-4355-4B9A-BB7F-CB038BF1CBCE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667B6D-14FE-F010-A22A-10D908B773B9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7" name="Graphic 20">
            <a:extLst>
              <a:ext uri="{FF2B5EF4-FFF2-40B4-BE49-F238E27FC236}">
                <a16:creationId xmlns:a16="http://schemas.microsoft.com/office/drawing/2014/main" id="{8D538CAF-1641-B5CC-1A07-F92AD1F66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506"/>
            <a:ext cx="1452565" cy="4288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73214E7-5D92-8F60-B4DF-69CE4A9EB9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4133" y="603780"/>
            <a:ext cx="11078395" cy="653520"/>
          </a:xfrm>
        </p:spPr>
        <p:txBody>
          <a:bodyPr anchor="t"/>
          <a:lstStyle>
            <a:lvl1pPr algn="l">
              <a:defRPr sz="4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64CA3A4-3CA8-E4DE-D525-AACA7599527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1360543"/>
            <a:ext cx="5902950" cy="559579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D76F0676-AF3F-8C03-AE94-A8F203F973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4485" y="6252994"/>
            <a:ext cx="8700138" cy="306387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reference here (YYYY)</a:t>
            </a:r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594237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58404-0354-47B2-AF02-6F46865A1146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123365-ADD2-A119-1A82-5E50190DEE32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7" name="Graphic 20">
            <a:extLst>
              <a:ext uri="{FF2B5EF4-FFF2-40B4-BE49-F238E27FC236}">
                <a16:creationId xmlns:a16="http://schemas.microsoft.com/office/drawing/2014/main" id="{EDD3BB3F-420A-3819-024F-99C3C8F7E6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506"/>
            <a:ext cx="1452565" cy="4288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9A2F035-10DE-752B-48C5-3FDED4889D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4133" y="603780"/>
            <a:ext cx="11078395" cy="653520"/>
          </a:xfrm>
        </p:spPr>
        <p:txBody>
          <a:bodyPr anchor="t"/>
          <a:lstStyle>
            <a:lvl1pPr algn="l">
              <a:defRPr sz="4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368A5B9-6DE1-6830-FE0F-ECDFF4DA8D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1360543"/>
            <a:ext cx="5902950" cy="559579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662313A2-645C-FCD9-BAF7-9FD2C92339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4485" y="6252994"/>
            <a:ext cx="8700138" cy="306387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reference here (YYYY)</a:t>
            </a:r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99506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42A134C6-DBB6-DD0D-B663-D8E6217454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/>
          <a:lstStyle>
            <a:lvl1pPr>
              <a:defRPr>
                <a:noFill/>
              </a:defRPr>
            </a:lvl1pPr>
          </a:lstStyle>
          <a:p>
            <a:endParaRPr lang="it-IT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FCC6A6-F2F6-9F9D-76EA-C14E8CAF8539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20C39F-DB23-74B1-C452-C4DCA1896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585434"/>
            <a:ext cx="398720" cy="180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fld id="{F9FB0CC8-2783-4C0F-826D-494942753165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D81EDD-2B6E-2170-6A32-4AC09549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74" y="407235"/>
            <a:ext cx="10515600" cy="4712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88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pic>
        <p:nvPicPr>
          <p:cNvPr id="7" name="Graphic 20">
            <a:extLst>
              <a:ext uri="{FF2B5EF4-FFF2-40B4-BE49-F238E27FC236}">
                <a16:creationId xmlns:a16="http://schemas.microsoft.com/office/drawing/2014/main" id="{B16C13BF-FD7C-20CA-254C-B3C6825751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614"/>
            <a:ext cx="1452565" cy="4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8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20">
            <a:extLst>
              <a:ext uri="{FF2B5EF4-FFF2-40B4-BE49-F238E27FC236}">
                <a16:creationId xmlns:a16="http://schemas.microsoft.com/office/drawing/2014/main" id="{C8E94253-6F6D-C163-F992-73274DD3DB3F}"/>
              </a:ext>
            </a:extLst>
          </p:cNvPr>
          <p:cNvPicPr/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9" b="-1731"/>
          <a:stretch/>
        </p:blipFill>
        <p:spPr>
          <a:xfrm>
            <a:off x="-448182" y="-683923"/>
            <a:ext cx="10325061" cy="100584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203ED8-BBA0-8EC1-F694-9A17B2F5CAFE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8F90EC6-8D16-7BE3-4568-87BB5F4EB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7768" y="2298175"/>
            <a:ext cx="7181142" cy="1325563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0998DCE-C3DD-7055-D6E7-9D69DCC5B7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0249" y="3764084"/>
            <a:ext cx="7019924" cy="5595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E807C1C1-EA11-0046-974C-E19ACDA348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0923" y="6329242"/>
            <a:ext cx="4142121" cy="3052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Presenter</a:t>
            </a:r>
          </a:p>
        </p:txBody>
      </p:sp>
      <p:pic>
        <p:nvPicPr>
          <p:cNvPr id="2" name="Graphic 20">
            <a:extLst>
              <a:ext uri="{FF2B5EF4-FFF2-40B4-BE49-F238E27FC236}">
                <a16:creationId xmlns:a16="http://schemas.microsoft.com/office/drawing/2014/main" id="{1E37CFDF-A498-612D-1BB9-2F333513F4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506"/>
            <a:ext cx="1452565" cy="4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06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9395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20">
            <a:extLst>
              <a:ext uri="{FF2B5EF4-FFF2-40B4-BE49-F238E27FC236}">
                <a16:creationId xmlns:a16="http://schemas.microsoft.com/office/drawing/2014/main" id="{C8E94253-6F6D-C163-F992-73274DD3DB3F}"/>
              </a:ext>
            </a:extLst>
          </p:cNvPr>
          <p:cNvPicPr/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9" b="-1731"/>
          <a:stretch/>
        </p:blipFill>
        <p:spPr>
          <a:xfrm>
            <a:off x="-448182" y="-683923"/>
            <a:ext cx="10325061" cy="100584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203ED8-BBA0-8EC1-F694-9A17B2F5CAFE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EECE6C3E-A366-A37C-73FA-F741F446D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7768" y="2298175"/>
            <a:ext cx="7181142" cy="1325563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64F7706A-0A1A-2427-45AD-80AC93BEAC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0249" y="3764084"/>
            <a:ext cx="7019924" cy="5595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5BE0CB7C-B038-17D2-15C2-CF27A73CA6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614"/>
            <a:ext cx="1452565" cy="428635"/>
          </a:xfrm>
          <a:prstGeom prst="rect">
            <a:avLst/>
          </a:prstGeom>
        </p:spPr>
      </p:pic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76583CF9-0762-FBE1-9A53-F462398D3A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0923" y="6329242"/>
            <a:ext cx="4142121" cy="3052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Of Presenter</a:t>
            </a:r>
          </a:p>
        </p:txBody>
      </p:sp>
    </p:spTree>
    <p:extLst>
      <p:ext uri="{BB962C8B-B14F-4D97-AF65-F5344CB8AC3E}">
        <p14:creationId xmlns:p14="http://schemas.microsoft.com/office/powerpoint/2010/main" val="4254239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ful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C6E263-09CF-BA95-B02E-3896296EBF08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3593628-3B5B-3EEF-AEAC-547837D96983}"/>
              </a:ext>
            </a:extLst>
          </p:cNvPr>
          <p:cNvSpPr txBox="1">
            <a:spLocks/>
          </p:cNvSpPr>
          <p:nvPr userDrawn="1"/>
        </p:nvSpPr>
        <p:spPr>
          <a:xfrm>
            <a:off x="1" y="6585434"/>
            <a:ext cx="398720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9FB0CC8-2783-4C0F-826D-494942753165}" type="slidenum">
              <a:rPr lang="en-US" sz="11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184741B-40EC-CAAA-B090-BCED04E89E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1360543"/>
            <a:ext cx="5902950" cy="559579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Graphic 20">
            <a:extLst>
              <a:ext uri="{FF2B5EF4-FFF2-40B4-BE49-F238E27FC236}">
                <a16:creationId xmlns:a16="http://schemas.microsoft.com/office/drawing/2014/main" id="{7A917B75-0A7A-97D1-DE34-8FAB560FDE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614"/>
            <a:ext cx="1452565" cy="42863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B8C4C31-716F-4D90-433A-C5F426064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4485" y="6252994"/>
            <a:ext cx="8700138" cy="306387"/>
          </a:xfrm>
        </p:spPr>
        <p:txBody>
          <a:bodyPr anchor="b"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Insert reference here (YYYY)</a:t>
            </a:r>
            <a:endParaRPr lang="en-001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DACECD1-5C0C-7C78-00E2-9894195A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063513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CB97AB-0481-2056-9DD5-FDF0D9F6D90F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3" name="Graphic 20">
            <a:extLst>
              <a:ext uri="{FF2B5EF4-FFF2-40B4-BE49-F238E27FC236}">
                <a16:creationId xmlns:a16="http://schemas.microsoft.com/office/drawing/2014/main" id="{C3A62A51-EA8A-2B7B-640C-A448C7F037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506"/>
            <a:ext cx="1452565" cy="42885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1827C2E-0ABD-ABCE-0635-6E757C1A6A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4133" y="603780"/>
            <a:ext cx="11078395" cy="653520"/>
          </a:xfrm>
        </p:spPr>
        <p:txBody>
          <a:bodyPr anchor="t"/>
          <a:lstStyle>
            <a:lvl1pPr algn="l">
              <a:defRPr sz="4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D2226BA-11BD-FE1B-3A4A-20FB0FC3FE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1360543"/>
            <a:ext cx="5902950" cy="559579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3D18A40-1DBF-0540-F57A-C492B95853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4485" y="6252994"/>
            <a:ext cx="8700138" cy="306387"/>
          </a:xfrm>
        </p:spPr>
        <p:txBody>
          <a:bodyPr anchor="b"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Insert reference here (YYYY)</a:t>
            </a:r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214656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13302-9366-42CB-95C3-54CAD4E8760C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16F0C5-46E4-B044-96E6-836D1B8B4603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7" name="Graphic 20">
            <a:extLst>
              <a:ext uri="{FF2B5EF4-FFF2-40B4-BE49-F238E27FC236}">
                <a16:creationId xmlns:a16="http://schemas.microsoft.com/office/drawing/2014/main" id="{99AF3C61-81FB-7C94-21CC-10234E0FF9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506"/>
            <a:ext cx="1452565" cy="4288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8DE9F87-128D-30DE-1E05-560CD8468A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4133" y="603780"/>
            <a:ext cx="11078395" cy="653520"/>
          </a:xfrm>
        </p:spPr>
        <p:txBody>
          <a:bodyPr anchor="t"/>
          <a:lstStyle>
            <a:lvl1pPr algn="l">
              <a:defRPr sz="4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3B6E003-F09C-D030-2783-C353DDBB7B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1360543"/>
            <a:ext cx="5902950" cy="559579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0B955225-D158-474C-4476-900705F592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4485" y="6252994"/>
            <a:ext cx="8700138" cy="306387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reference here (YYYY)</a:t>
            </a:r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257990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238E-9C92-464C-A3F8-DF39213B0929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5BD0-C32D-4D2D-9F81-F5B4B6D0A7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B0459C-C03D-8EFC-191E-80693C39E3DC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2C7F53-A6E5-0B1F-10B2-7232F2016060}"/>
              </a:ext>
            </a:extLst>
          </p:cNvPr>
          <p:cNvSpPr txBox="1">
            <a:spLocks/>
          </p:cNvSpPr>
          <p:nvPr userDrawn="1"/>
        </p:nvSpPr>
        <p:spPr>
          <a:xfrm>
            <a:off x="1" y="6585434"/>
            <a:ext cx="398720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9FB0CC8-2783-4C0F-826D-494942753165}" type="slidenum">
              <a:rPr lang="en-US" sz="11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0">
            <a:extLst>
              <a:ext uri="{FF2B5EF4-FFF2-40B4-BE49-F238E27FC236}">
                <a16:creationId xmlns:a16="http://schemas.microsoft.com/office/drawing/2014/main" id="{6D1D0525-2803-7AA5-DEAB-018A8030E4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614"/>
            <a:ext cx="1452565" cy="42863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6CBA00C-6BB2-D781-693B-2B04A261C4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4133" y="603780"/>
            <a:ext cx="11078395" cy="653520"/>
          </a:xfrm>
        </p:spPr>
        <p:txBody>
          <a:bodyPr anchor="t"/>
          <a:lstStyle>
            <a:lvl1pPr algn="l">
              <a:defRPr sz="4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397F73A-F63F-9ABD-9065-8992A4C90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1360543"/>
            <a:ext cx="5902950" cy="559579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EE8DF49D-2C2B-45E1-353A-E687815C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4485" y="6252994"/>
            <a:ext cx="8700138" cy="306387"/>
          </a:xfrm>
        </p:spPr>
        <p:txBody>
          <a:bodyPr anchor="b"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Insert reference here (YYYY)</a:t>
            </a:r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402299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5787F-64AF-41A4-853E-8511DC9B5ECF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3E122A-64FC-4F53-9E99-15779721305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A8C8DE-A67B-AEE5-CF12-E14F6B957109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3" name="Graphic 20">
            <a:extLst>
              <a:ext uri="{FF2B5EF4-FFF2-40B4-BE49-F238E27FC236}">
                <a16:creationId xmlns:a16="http://schemas.microsoft.com/office/drawing/2014/main" id="{D461F32A-2DC0-C951-87C4-FFA088B253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506"/>
            <a:ext cx="1452565" cy="42885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DA53A1-38A8-9A1C-81A0-DDA35B6B2C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4133" y="603780"/>
            <a:ext cx="11078395" cy="653520"/>
          </a:xfrm>
        </p:spPr>
        <p:txBody>
          <a:bodyPr anchor="t"/>
          <a:lstStyle>
            <a:lvl1pPr algn="l">
              <a:defRPr sz="4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F9EA09E-B144-CCE0-EC1B-559950C6877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1360543"/>
            <a:ext cx="5902950" cy="559579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29220A9-9A1E-8BF5-284A-F3E4685902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4485" y="6252994"/>
            <a:ext cx="8700138" cy="306387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reference here (YYYY)</a:t>
            </a:r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580284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E3297-1319-4B4B-9988-620B0E6B2578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2A2BD9-4896-4077-8A03-F1BC1549C1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B64802-60A1-9D97-7482-F6A074AD4767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7" name="Graphic 20">
            <a:extLst>
              <a:ext uri="{FF2B5EF4-FFF2-40B4-BE49-F238E27FC236}">
                <a16:creationId xmlns:a16="http://schemas.microsoft.com/office/drawing/2014/main" id="{FF326E6D-471C-E6EE-C663-3B1411C83F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506"/>
            <a:ext cx="1452565" cy="4288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74E373F-16EA-D254-E096-2DBD2E8D38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4133" y="603780"/>
            <a:ext cx="11078395" cy="653520"/>
          </a:xfrm>
        </p:spPr>
        <p:txBody>
          <a:bodyPr anchor="t"/>
          <a:lstStyle>
            <a:lvl1pPr algn="l">
              <a:defRPr sz="4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72E2CEF-93F4-57FE-22E8-6CEA256C68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1360543"/>
            <a:ext cx="5902950" cy="559579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2096429A-09EA-10EB-DB2B-E74CA20D6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4485" y="6252994"/>
            <a:ext cx="8700138" cy="306387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reference here (YYYY)</a:t>
            </a:r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76595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7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65E1C2D-F15E-572C-96E4-AD872A4975D4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57345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78" r:id="rId2"/>
    <p:sldLayoutId id="214748398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001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6" userDrawn="1">
          <p15:clr>
            <a:srgbClr val="F26B43"/>
          </p15:clr>
        </p15:guide>
        <p15:guide id="2" pos="483" userDrawn="1">
          <p15:clr>
            <a:srgbClr val="F26B43"/>
          </p15:clr>
        </p15:guide>
        <p15:guide id="3" pos="3840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pos="7446" userDrawn="1">
          <p15:clr>
            <a:srgbClr val="F26B43"/>
          </p15:clr>
        </p15:guide>
        <p15:guide id="6" orient="horz" pos="41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485" y="597434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6D011EDD-98E7-417A-B3D1-37D9A0AB9038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A5D154-79CE-4D1D-96D5-FD625224D186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8A870E3-D8A9-754F-EE55-4C662C9FED70}"/>
              </a:ext>
            </a:extLst>
          </p:cNvPr>
          <p:cNvSpPr txBox="1">
            <a:spLocks/>
          </p:cNvSpPr>
          <p:nvPr userDrawn="1"/>
        </p:nvSpPr>
        <p:spPr>
          <a:xfrm>
            <a:off x="1" y="6585434"/>
            <a:ext cx="39872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9FB0CC8-2783-4C0F-826D-494942753165}" type="slidenum">
              <a:rPr lang="en-US" sz="11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aphic 20">
            <a:extLst>
              <a:ext uri="{FF2B5EF4-FFF2-40B4-BE49-F238E27FC236}">
                <a16:creationId xmlns:a16="http://schemas.microsoft.com/office/drawing/2014/main" id="{FD3FFE78-C43F-8A28-34FA-698C0B9929C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614"/>
            <a:ext cx="1452565" cy="4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7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849" r:id="rId3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100" b="1" kern="1200" cap="all" spc="0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83" userDrawn="1">
          <p15:clr>
            <a:srgbClr val="F26B43"/>
          </p15:clr>
        </p15:guide>
        <p15:guide id="2" pos="3960" userDrawn="1">
          <p15:clr>
            <a:srgbClr val="547EBF"/>
          </p15:clr>
        </p15:guide>
        <p15:guide id="3" pos="7446" userDrawn="1">
          <p15:clr>
            <a:srgbClr val="F26B43"/>
          </p15:clr>
        </p15:guide>
        <p15:guide id="4" orient="horz" pos="436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orient="horz" pos="2280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655415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17118165-788D-4C29-8871-2F3BC8DC7AB7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6264EF-DDA5-8D43-F8F5-95B248D1F195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1CC6D3B-42A8-827F-B919-2CB0C9D74F3C}"/>
              </a:ext>
            </a:extLst>
          </p:cNvPr>
          <p:cNvSpPr txBox="1">
            <a:spLocks/>
          </p:cNvSpPr>
          <p:nvPr userDrawn="1"/>
        </p:nvSpPr>
        <p:spPr>
          <a:xfrm>
            <a:off x="1" y="6585434"/>
            <a:ext cx="39872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9FB0CC8-2783-4C0F-826D-494942753165}" type="slidenum">
              <a:rPr lang="en-US" sz="11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20">
            <a:extLst>
              <a:ext uri="{FF2B5EF4-FFF2-40B4-BE49-F238E27FC236}">
                <a16:creationId xmlns:a16="http://schemas.microsoft.com/office/drawing/2014/main" id="{E5F35C8B-C1E0-C2CD-E259-D58C3870D1E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614"/>
            <a:ext cx="1452565" cy="4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7" r:id="rId2"/>
    <p:sldLayoutId id="2147483900" r:id="rId3"/>
    <p:sldLayoutId id="2147483964" r:id="rId4"/>
    <p:sldLayoutId id="2147483965" r:id="rId5"/>
    <p:sldLayoutId id="2147483966" r:id="rId6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100" b="1" kern="1200" cap="all" spc="0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  <p15:guide id="4" orient="horz" pos="436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orient="horz" pos="22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D888DF4F-06B9-4F9B-B15F-9358DF1B0FFF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2DB30-4611-4BA8-A59A-9080AC08C033}"/>
              </a:ext>
            </a:extLst>
          </p:cNvPr>
          <p:cNvSpPr txBox="1">
            <a:spLocks/>
          </p:cNvSpPr>
          <p:nvPr userDrawn="1"/>
        </p:nvSpPr>
        <p:spPr>
          <a:xfrm>
            <a:off x="597118" y="414057"/>
            <a:ext cx="10031168" cy="2639229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9600" b="1" kern="1200" cap="all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>
                <a:latin typeface="Arial Black" panose="020B0A04020102020204" pitchFamily="34" charset="0"/>
              </a:rPr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8443AC-F48E-968F-A320-D2F26938E8AA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60C1D46-80C6-4499-29F8-F623325CA262}"/>
              </a:ext>
            </a:extLst>
          </p:cNvPr>
          <p:cNvSpPr txBox="1">
            <a:spLocks/>
          </p:cNvSpPr>
          <p:nvPr userDrawn="1"/>
        </p:nvSpPr>
        <p:spPr>
          <a:xfrm>
            <a:off x="1" y="6585434"/>
            <a:ext cx="39872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9FB0CC8-2783-4C0F-826D-494942753165}" type="slidenum">
              <a:rPr lang="en-US" sz="11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phic 20">
            <a:extLst>
              <a:ext uri="{FF2B5EF4-FFF2-40B4-BE49-F238E27FC236}">
                <a16:creationId xmlns:a16="http://schemas.microsoft.com/office/drawing/2014/main" id="{82A84AD0-2871-EDCC-E409-B0D0C350C5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614"/>
            <a:ext cx="1452565" cy="4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9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>
          <p15:clr>
            <a:srgbClr val="F26B43"/>
          </p15:clr>
        </p15:guide>
        <p15:guide id="2" pos="3960">
          <p15:clr>
            <a:srgbClr val="F26B43"/>
          </p15:clr>
        </p15:guide>
        <p15:guide id="3" pos="7434">
          <p15:clr>
            <a:srgbClr val="F26B43"/>
          </p15:clr>
        </p15:guide>
        <p15:guide id="4" orient="horz" pos="436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orient="horz" pos="22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owardsdatascience.com/linear-regression-in-python-9a1f5f000606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edsayad.com/logistic_regression.htm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edsayad.com/logistic_regression.htm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edsayad.com/logistic_regression.htm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freshbiostats.wordpress.com/2013/01/11/introduction-to-bayesian-statistics-2/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freshbiostats.wordpress.com/2013/01/11/introduction-to-bayesian-statistics-2/" TargetMode="Externa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freshbiostats.wordpress.com/2013/01/11/introduction-to-bayesian-statistics-2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atabasecamp.de/en/ml/svm-explained" TargetMode="Externa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mdpi.com/2072-4292/15/7/1821" TargetMode="Externa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mdpi.com/2072-4292/15/7/1821" TargetMode="Externa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s://github.com/256ericpan/LSTM_IoT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766E-F394-85A8-32B8-20263B2A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768" y="2298175"/>
            <a:ext cx="8165432" cy="2007125"/>
          </a:xfrm>
        </p:spPr>
        <p:txBody>
          <a:bodyPr/>
          <a:lstStyle/>
          <a:p>
            <a:r>
              <a:rPr lang="en-US" dirty="0"/>
              <a:t>BRIEF INTRODUCTION OF COMMON AI MODELS </a:t>
            </a:r>
            <a:r>
              <a:rPr lang="en-US" dirty="0">
                <a:solidFill>
                  <a:srgbClr val="FF0000"/>
                </a:solidFill>
              </a:rPr>
              <a:t>AND POTENTIAL APPLICATIONS</a:t>
            </a:r>
            <a:endParaRPr lang="en-001" dirty="0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A2017-FCC4-6C97-8D1F-E863EB47A9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Ashok </a:t>
            </a:r>
            <a:r>
              <a:rPr lang="en-US" dirty="0" err="1"/>
              <a:t>Dahal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18636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5035E-C79F-70FD-7A3D-DE7604177961}"/>
                  </a:ext>
                </a:extLst>
              </p:cNvPr>
              <p:cNvSpPr txBox="1"/>
              <p:nvPr/>
            </p:nvSpPr>
            <p:spPr>
              <a:xfrm>
                <a:off x="762545" y="2529841"/>
                <a:ext cx="11049983" cy="21777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857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en-US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votes</m:t>
                      </m:r>
                      <m:r>
                        <a:rPr lang="en-US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b="0" i="0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8572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b="0" i="1" smtClean="0">
                              <a:solidFill>
                                <a:schemeClr val="accent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001" sz="3600" i="1">
                                  <a:solidFill>
                                    <a:schemeClr val="accent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001" sz="3600" i="1">
                                  <a:solidFill>
                                    <a:schemeClr val="accent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001" sz="3600">
                                  <a:solidFill>
                                    <a:schemeClr val="accent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Party</m:t>
                      </m:r>
                      <m: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family</m:t>
                      </m:r>
                      <m: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accent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001" sz="3600" i="1">
                                  <a:solidFill>
                                    <a:schemeClr val="accent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001" sz="3600" i="1">
                                  <a:solidFill>
                                    <a:schemeClr val="accent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600" b="0" i="0" smtClean="0">
                                  <a:solidFill>
                                    <a:schemeClr val="accent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Voters</m:t>
                      </m:r>
                      <m: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line</m:t>
                      </m:r>
                      <m: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views</m:t>
                      </m:r>
                      <m: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Political</m:t>
                      </m:r>
                      <m:r>
                        <a:rPr lang="en-US" sz="36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views</m:t>
                      </m:r>
                      <m:r>
                        <a:rPr lang="en-001" sz="3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001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001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001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𝐼𝑛𝑑𝑒𝑐𝑖𝑠𝑒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𝑣𝑜𝑡𝑒𝑟𝑠</m:t>
                      </m:r>
                    </m:oMath>
                  </m:oMathPara>
                </a14:m>
                <a:endParaRPr lang="en-001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5035E-C79F-70FD-7A3D-DE760417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45" y="2529841"/>
                <a:ext cx="11049983" cy="21777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0081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8B2AE5-A715-79EB-CB69-22CA279AC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Source: </a:t>
            </a:r>
            <a:r>
              <a:rPr lang="en-GB" dirty="0">
                <a:hlinkClick r:id="rId2"/>
              </a:rPr>
              <a:t>https://towardsdatascience.com/linear-regression-in-python-9a1f5f000606</a:t>
            </a:r>
            <a:r>
              <a:rPr lang="en-GB" dirty="0"/>
              <a:t> </a:t>
            </a:r>
          </a:p>
        </p:txBody>
      </p:sp>
      <p:pic>
        <p:nvPicPr>
          <p:cNvPr id="1030" name="Picture 6" descr="Linear Regression in Python. In linear regression, you are… | by Dannar  Mawardi | Towards Data Science">
            <a:extLst>
              <a:ext uri="{FF2B5EF4-FFF2-40B4-BE49-F238E27FC236}">
                <a16:creationId xmlns:a16="http://schemas.microsoft.com/office/drawing/2014/main" id="{7E0F5C08-AC96-57BE-ECD3-4F6EE5847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960" y="1708507"/>
            <a:ext cx="7498080" cy="369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636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790F11-99BB-E548-0259-978DB1CCACFA}"/>
              </a:ext>
            </a:extLst>
          </p:cNvPr>
          <p:cNvSpPr txBox="1">
            <a:spLocks/>
          </p:cNvSpPr>
          <p:nvPr/>
        </p:nvSpPr>
        <p:spPr>
          <a:xfrm>
            <a:off x="756000" y="1752525"/>
            <a:ext cx="11052000" cy="3744000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/>
              <a:t>Used for binary classification tasks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Use logistic equation to model probability of event occurrences</a:t>
            </a:r>
            <a:endParaRPr lang="en-001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CB44A0-B839-487D-6C12-4C47BDDA22E9}"/>
                  </a:ext>
                </a:extLst>
              </p:cNvPr>
              <p:cNvSpPr txBox="1"/>
              <p:nvPr/>
            </p:nvSpPr>
            <p:spPr>
              <a:xfrm>
                <a:off x="2943425" y="3326243"/>
                <a:ext cx="6677149" cy="1968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001" sz="6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001" sz="6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001" sz="6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001" sz="6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001" sz="6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001" sz="66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001" sz="6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001" sz="6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001" sz="66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001" sz="66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001" sz="66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001" sz="6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001" sz="66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001" sz="66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001" sz="6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001" sz="6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001" sz="6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001" sz="66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001" sz="6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001" sz="6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001" sz="6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001" sz="6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CB44A0-B839-487D-6C12-4C47BDDA2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425" y="3326243"/>
                <a:ext cx="6677149" cy="19687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242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790F11-99BB-E548-0259-978DB1CCACFA}"/>
              </a:ext>
            </a:extLst>
          </p:cNvPr>
          <p:cNvSpPr txBox="1">
            <a:spLocks/>
          </p:cNvSpPr>
          <p:nvPr/>
        </p:nvSpPr>
        <p:spPr>
          <a:xfrm>
            <a:off x="756000" y="1752525"/>
            <a:ext cx="11052000" cy="3744000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/>
              <a:t>Used for binary classification tasks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Use logistic equation to model probability of event occurrences</a:t>
            </a:r>
            <a:endParaRPr lang="en-001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CB44A0-B839-487D-6C12-4C47BDDA22E9}"/>
                  </a:ext>
                </a:extLst>
              </p:cNvPr>
              <p:cNvSpPr txBox="1"/>
              <p:nvPr/>
            </p:nvSpPr>
            <p:spPr>
              <a:xfrm>
                <a:off x="2943425" y="3326243"/>
                <a:ext cx="6677149" cy="1968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001" sz="6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001" sz="6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001" sz="6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001" sz="6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001" sz="6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001" sz="66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001" sz="66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001" sz="6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001" sz="6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001" sz="66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001" sz="66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001" sz="6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001" sz="6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001" sz="66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001" sz="6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001" sz="6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001" sz="6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001" sz="66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001" sz="6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001" sz="66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001" sz="6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001" sz="6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CB44A0-B839-487D-6C12-4C47BDDA2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425" y="3326243"/>
                <a:ext cx="6677149" cy="19687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0BDBBD2-C899-485D-55DF-3294BBE635EB}"/>
              </a:ext>
            </a:extLst>
          </p:cNvPr>
          <p:cNvSpPr txBox="1"/>
          <p:nvPr/>
        </p:nvSpPr>
        <p:spPr>
          <a:xfrm>
            <a:off x="5444655" y="5674450"/>
            <a:ext cx="4175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Linear regression equation</a:t>
            </a:r>
            <a:endParaRPr lang="en-001" sz="28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A4B332-4FCD-F96A-702B-323B0FD31F9E}"/>
              </a:ext>
            </a:extLst>
          </p:cNvPr>
          <p:cNvCxnSpPr>
            <a:cxnSpLocks/>
          </p:cNvCxnSpPr>
          <p:nvPr/>
        </p:nvCxnSpPr>
        <p:spPr>
          <a:xfrm flipH="1" flipV="1">
            <a:off x="7524750" y="5267325"/>
            <a:ext cx="7865" cy="46427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457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8B2AE5-A715-79EB-CB69-22CA279AC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Source: based on </a:t>
            </a:r>
            <a:r>
              <a:rPr lang="en-GB" dirty="0">
                <a:hlinkClick r:id="rId2"/>
              </a:rPr>
              <a:t>https://www.saedsayad.com/logistic_regression.htm</a:t>
            </a:r>
            <a:r>
              <a:rPr lang="en-GB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BF6268-97BD-8FC1-9F7F-63134ABE1297}"/>
              </a:ext>
            </a:extLst>
          </p:cNvPr>
          <p:cNvCxnSpPr>
            <a:cxnSpLocks/>
          </p:cNvCxnSpPr>
          <p:nvPr/>
        </p:nvCxnSpPr>
        <p:spPr>
          <a:xfrm flipV="1">
            <a:off x="1986116" y="2035276"/>
            <a:ext cx="0" cy="393781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222BBA-581F-92B9-9726-0D2007261993}"/>
              </a:ext>
            </a:extLst>
          </p:cNvPr>
          <p:cNvCxnSpPr>
            <a:cxnSpLocks/>
          </p:cNvCxnSpPr>
          <p:nvPr/>
        </p:nvCxnSpPr>
        <p:spPr>
          <a:xfrm>
            <a:off x="1376516" y="2659624"/>
            <a:ext cx="77478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BD136D-7A34-C878-5670-1CE1D0B7FB38}"/>
              </a:ext>
            </a:extLst>
          </p:cNvPr>
          <p:cNvCxnSpPr>
            <a:cxnSpLocks/>
          </p:cNvCxnSpPr>
          <p:nvPr/>
        </p:nvCxnSpPr>
        <p:spPr>
          <a:xfrm flipV="1">
            <a:off x="2281695" y="2199005"/>
            <a:ext cx="6015777" cy="3655562"/>
          </a:xfrm>
          <a:prstGeom prst="line">
            <a:avLst/>
          </a:prstGeom>
          <a:ln w="76200">
            <a:solidFill>
              <a:srgbClr val="458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B4CBA4-4DE2-34A2-CEA4-4A5C872453FB}"/>
              </a:ext>
            </a:extLst>
          </p:cNvPr>
          <p:cNvCxnSpPr>
            <a:cxnSpLocks/>
          </p:cNvCxnSpPr>
          <p:nvPr/>
        </p:nvCxnSpPr>
        <p:spPr>
          <a:xfrm>
            <a:off x="1376516" y="5489451"/>
            <a:ext cx="774781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>
            <a:extLst>
              <a:ext uri="{FF2B5EF4-FFF2-40B4-BE49-F238E27FC236}">
                <a16:creationId xmlns:a16="http://schemas.microsoft.com/office/drawing/2014/main" id="{1AA0FB6A-D369-7019-501E-2DCD878D57A6}"/>
              </a:ext>
            </a:extLst>
          </p:cNvPr>
          <p:cNvSpPr txBox="1"/>
          <p:nvPr/>
        </p:nvSpPr>
        <p:spPr>
          <a:xfrm>
            <a:off x="811228" y="2322116"/>
            <a:ext cx="73713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/>
              <a:t>1</a:t>
            </a:r>
            <a:endParaRPr lang="en-001" sz="3200" b="1" dirty="0"/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C504BFAA-639A-28D4-2E64-26662035973C}"/>
              </a:ext>
            </a:extLst>
          </p:cNvPr>
          <p:cNvSpPr txBox="1"/>
          <p:nvPr/>
        </p:nvSpPr>
        <p:spPr>
          <a:xfrm>
            <a:off x="811228" y="5193981"/>
            <a:ext cx="73713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/>
              <a:t>0</a:t>
            </a:r>
            <a:endParaRPr lang="en-001" sz="3200" b="1" dirty="0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D97A62E9-50EE-BAEC-B734-E6DCDB75690A}"/>
              </a:ext>
            </a:extLst>
          </p:cNvPr>
          <p:cNvSpPr txBox="1"/>
          <p:nvPr/>
        </p:nvSpPr>
        <p:spPr>
          <a:xfrm>
            <a:off x="5440980" y="5442410"/>
            <a:ext cx="73713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i="1" dirty="0">
                <a:latin typeface="High Tower Text" panose="02040502050506030303" pitchFamily="18" charset="0"/>
              </a:rPr>
              <a:t>x</a:t>
            </a:r>
            <a:endParaRPr lang="en-001" sz="3200" i="1" dirty="0">
              <a:latin typeface="High Tower Text" panose="02040502050506030303" pitchFamily="18" charset="0"/>
            </a:endParaRP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84E4000E-CA58-7F38-4997-972F3D484F41}"/>
              </a:ext>
            </a:extLst>
          </p:cNvPr>
          <p:cNvSpPr txBox="1"/>
          <p:nvPr/>
        </p:nvSpPr>
        <p:spPr>
          <a:xfrm>
            <a:off x="1617549" y="1457472"/>
            <a:ext cx="73713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i="1" dirty="0">
                <a:latin typeface="High Tower Text" panose="02040502050506030303" pitchFamily="18" charset="0"/>
              </a:rPr>
              <a:t>y</a:t>
            </a:r>
            <a:endParaRPr lang="en-001" sz="3200" i="1" dirty="0">
              <a:latin typeface="High Tower Text" panose="02040502050506030303" pitchFamily="18" charset="0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A2FDE064-E3EA-847A-9980-01AD032FA4D4}"/>
              </a:ext>
            </a:extLst>
          </p:cNvPr>
          <p:cNvSpPr txBox="1"/>
          <p:nvPr/>
        </p:nvSpPr>
        <p:spPr>
          <a:xfrm>
            <a:off x="1273720" y="2504898"/>
            <a:ext cx="73713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i="1" dirty="0">
                <a:latin typeface="High Tower Text" panose="02040502050506030303" pitchFamily="18" charset="0"/>
              </a:rPr>
              <a:t>p</a:t>
            </a:r>
            <a:endParaRPr lang="en-001" sz="3200" i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558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8B2AE5-A715-79EB-CB69-22CA279AC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Source: based on </a:t>
            </a:r>
            <a:r>
              <a:rPr lang="en-GB" dirty="0">
                <a:hlinkClick r:id="rId2"/>
              </a:rPr>
              <a:t>https://www.saedsayad.com/logistic_regression.htm</a:t>
            </a:r>
            <a:r>
              <a:rPr lang="en-GB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BF6268-97BD-8FC1-9F7F-63134ABE1297}"/>
              </a:ext>
            </a:extLst>
          </p:cNvPr>
          <p:cNvCxnSpPr>
            <a:cxnSpLocks/>
          </p:cNvCxnSpPr>
          <p:nvPr/>
        </p:nvCxnSpPr>
        <p:spPr>
          <a:xfrm flipV="1">
            <a:off x="1986116" y="2035276"/>
            <a:ext cx="0" cy="393781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222BBA-581F-92B9-9726-0D2007261993}"/>
              </a:ext>
            </a:extLst>
          </p:cNvPr>
          <p:cNvCxnSpPr>
            <a:cxnSpLocks/>
          </p:cNvCxnSpPr>
          <p:nvPr/>
        </p:nvCxnSpPr>
        <p:spPr>
          <a:xfrm>
            <a:off x="1376516" y="2659624"/>
            <a:ext cx="77478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759CE8-6633-E3B5-7CD0-E5D5322A94BB}"/>
              </a:ext>
            </a:extLst>
          </p:cNvPr>
          <p:cNvGrpSpPr/>
          <p:nvPr/>
        </p:nvGrpSpPr>
        <p:grpSpPr>
          <a:xfrm>
            <a:off x="2328416" y="2753076"/>
            <a:ext cx="6363198" cy="2540243"/>
            <a:chOff x="8170606" y="2035276"/>
            <a:chExt cx="4192843" cy="167381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B6688BB-4727-F125-0596-C244350CF950}"/>
                </a:ext>
              </a:extLst>
            </p:cNvPr>
            <p:cNvSpPr/>
            <p:nvPr/>
          </p:nvSpPr>
          <p:spPr>
            <a:xfrm>
              <a:off x="8170606" y="2979174"/>
              <a:ext cx="1907459" cy="729921"/>
            </a:xfrm>
            <a:custGeom>
              <a:avLst/>
              <a:gdLst>
                <a:gd name="connsiteX0" fmla="*/ 0 w 1907459"/>
                <a:gd name="connsiteY0" fmla="*/ 698091 h 729921"/>
                <a:gd name="connsiteX1" fmla="*/ 1907459 w 1907459"/>
                <a:gd name="connsiteY1" fmla="*/ 0 h 72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7459" h="729921">
                  <a:moveTo>
                    <a:pt x="0" y="698091"/>
                  </a:moveTo>
                  <a:cubicBezTo>
                    <a:pt x="689897" y="758723"/>
                    <a:pt x="1379794" y="819355"/>
                    <a:pt x="1907459" y="0"/>
                  </a:cubicBezTo>
                </a:path>
              </a:pathLst>
            </a:custGeom>
            <a:noFill/>
            <a:ln w="76200">
              <a:solidFill>
                <a:srgbClr val="458E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3A1E309-A49E-30DE-62EB-CEE8992861D7}"/>
                </a:ext>
              </a:extLst>
            </p:cNvPr>
            <p:cNvSpPr/>
            <p:nvPr/>
          </p:nvSpPr>
          <p:spPr>
            <a:xfrm rot="10800000">
              <a:off x="10078063" y="2035276"/>
              <a:ext cx="2285386" cy="943898"/>
            </a:xfrm>
            <a:custGeom>
              <a:avLst/>
              <a:gdLst>
                <a:gd name="connsiteX0" fmla="*/ 0 w 1907459"/>
                <a:gd name="connsiteY0" fmla="*/ 698091 h 729921"/>
                <a:gd name="connsiteX1" fmla="*/ 1907459 w 1907459"/>
                <a:gd name="connsiteY1" fmla="*/ 0 h 72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7459" h="729921">
                  <a:moveTo>
                    <a:pt x="0" y="698091"/>
                  </a:moveTo>
                  <a:cubicBezTo>
                    <a:pt x="689897" y="758723"/>
                    <a:pt x="1379794" y="819355"/>
                    <a:pt x="1907459" y="0"/>
                  </a:cubicBezTo>
                </a:path>
              </a:pathLst>
            </a:custGeom>
            <a:noFill/>
            <a:ln w="76200">
              <a:solidFill>
                <a:srgbClr val="458E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B4CBA4-4DE2-34A2-CEA4-4A5C872453FB}"/>
              </a:ext>
            </a:extLst>
          </p:cNvPr>
          <p:cNvCxnSpPr>
            <a:cxnSpLocks/>
          </p:cNvCxnSpPr>
          <p:nvPr/>
        </p:nvCxnSpPr>
        <p:spPr>
          <a:xfrm>
            <a:off x="1376516" y="5489451"/>
            <a:ext cx="774781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>
            <a:extLst>
              <a:ext uri="{FF2B5EF4-FFF2-40B4-BE49-F238E27FC236}">
                <a16:creationId xmlns:a16="http://schemas.microsoft.com/office/drawing/2014/main" id="{1AA0FB6A-D369-7019-501E-2DCD878D57A6}"/>
              </a:ext>
            </a:extLst>
          </p:cNvPr>
          <p:cNvSpPr txBox="1"/>
          <p:nvPr/>
        </p:nvSpPr>
        <p:spPr>
          <a:xfrm>
            <a:off x="811228" y="2322116"/>
            <a:ext cx="73713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/>
              <a:t>1</a:t>
            </a:r>
            <a:endParaRPr lang="en-001" sz="3200" b="1" dirty="0"/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C504BFAA-639A-28D4-2E64-26662035973C}"/>
              </a:ext>
            </a:extLst>
          </p:cNvPr>
          <p:cNvSpPr txBox="1"/>
          <p:nvPr/>
        </p:nvSpPr>
        <p:spPr>
          <a:xfrm>
            <a:off x="811228" y="5193981"/>
            <a:ext cx="73713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/>
              <a:t>0</a:t>
            </a:r>
            <a:endParaRPr lang="en-001" sz="3200" b="1" dirty="0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D97A62E9-50EE-BAEC-B734-E6DCDB75690A}"/>
              </a:ext>
            </a:extLst>
          </p:cNvPr>
          <p:cNvSpPr txBox="1"/>
          <p:nvPr/>
        </p:nvSpPr>
        <p:spPr>
          <a:xfrm>
            <a:off x="5440980" y="5442410"/>
            <a:ext cx="73713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i="1" dirty="0">
                <a:latin typeface="High Tower Text" panose="02040502050506030303" pitchFamily="18" charset="0"/>
              </a:rPr>
              <a:t>x</a:t>
            </a:r>
            <a:endParaRPr lang="en-001" sz="3200" i="1" dirty="0">
              <a:latin typeface="High Tower Text" panose="02040502050506030303" pitchFamily="18" charset="0"/>
            </a:endParaRP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84E4000E-CA58-7F38-4997-972F3D484F41}"/>
              </a:ext>
            </a:extLst>
          </p:cNvPr>
          <p:cNvSpPr txBox="1"/>
          <p:nvPr/>
        </p:nvSpPr>
        <p:spPr>
          <a:xfrm>
            <a:off x="1617549" y="1457472"/>
            <a:ext cx="73713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i="1" dirty="0">
                <a:latin typeface="High Tower Text" panose="02040502050506030303" pitchFamily="18" charset="0"/>
              </a:rPr>
              <a:t>y</a:t>
            </a:r>
            <a:endParaRPr lang="en-001" sz="3200" i="1" dirty="0">
              <a:latin typeface="High Tower Text" panose="02040502050506030303" pitchFamily="18" charset="0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A2FDE064-E3EA-847A-9980-01AD032FA4D4}"/>
              </a:ext>
            </a:extLst>
          </p:cNvPr>
          <p:cNvSpPr txBox="1"/>
          <p:nvPr/>
        </p:nvSpPr>
        <p:spPr>
          <a:xfrm>
            <a:off x="1273720" y="2504898"/>
            <a:ext cx="73713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i="1" dirty="0">
                <a:latin typeface="High Tower Text" panose="02040502050506030303" pitchFamily="18" charset="0"/>
              </a:rPr>
              <a:t>p</a:t>
            </a:r>
            <a:endParaRPr lang="en-001" sz="3200" i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240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8B2AE5-A715-79EB-CB69-22CA279AC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Source: based on </a:t>
            </a:r>
            <a:r>
              <a:rPr lang="en-GB" dirty="0">
                <a:hlinkClick r:id="rId2"/>
              </a:rPr>
              <a:t>https://www.saedsayad.com/logistic_regression.htm</a:t>
            </a:r>
            <a:r>
              <a:rPr lang="en-GB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BF6268-97BD-8FC1-9F7F-63134ABE1297}"/>
              </a:ext>
            </a:extLst>
          </p:cNvPr>
          <p:cNvCxnSpPr>
            <a:cxnSpLocks/>
          </p:cNvCxnSpPr>
          <p:nvPr/>
        </p:nvCxnSpPr>
        <p:spPr>
          <a:xfrm flipV="1">
            <a:off x="1986116" y="2035276"/>
            <a:ext cx="0" cy="393781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222BBA-581F-92B9-9726-0D2007261993}"/>
              </a:ext>
            </a:extLst>
          </p:cNvPr>
          <p:cNvCxnSpPr>
            <a:cxnSpLocks/>
          </p:cNvCxnSpPr>
          <p:nvPr/>
        </p:nvCxnSpPr>
        <p:spPr>
          <a:xfrm>
            <a:off x="1376516" y="2659624"/>
            <a:ext cx="7747819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759CE8-6633-E3B5-7CD0-E5D5322A94BB}"/>
              </a:ext>
            </a:extLst>
          </p:cNvPr>
          <p:cNvGrpSpPr/>
          <p:nvPr/>
        </p:nvGrpSpPr>
        <p:grpSpPr>
          <a:xfrm>
            <a:off x="2328416" y="2753076"/>
            <a:ext cx="6363198" cy="2540243"/>
            <a:chOff x="8170606" y="2035276"/>
            <a:chExt cx="4192843" cy="167381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B6688BB-4727-F125-0596-C244350CF950}"/>
                </a:ext>
              </a:extLst>
            </p:cNvPr>
            <p:cNvSpPr/>
            <p:nvPr/>
          </p:nvSpPr>
          <p:spPr>
            <a:xfrm>
              <a:off x="8170606" y="2979174"/>
              <a:ext cx="1907459" cy="729921"/>
            </a:xfrm>
            <a:custGeom>
              <a:avLst/>
              <a:gdLst>
                <a:gd name="connsiteX0" fmla="*/ 0 w 1907459"/>
                <a:gd name="connsiteY0" fmla="*/ 698091 h 729921"/>
                <a:gd name="connsiteX1" fmla="*/ 1907459 w 1907459"/>
                <a:gd name="connsiteY1" fmla="*/ 0 h 72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7459" h="729921">
                  <a:moveTo>
                    <a:pt x="0" y="698091"/>
                  </a:moveTo>
                  <a:cubicBezTo>
                    <a:pt x="689897" y="758723"/>
                    <a:pt x="1379794" y="819355"/>
                    <a:pt x="1907459" y="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3A1E309-A49E-30DE-62EB-CEE8992861D7}"/>
                </a:ext>
              </a:extLst>
            </p:cNvPr>
            <p:cNvSpPr/>
            <p:nvPr/>
          </p:nvSpPr>
          <p:spPr>
            <a:xfrm rot="10800000">
              <a:off x="10078063" y="2035276"/>
              <a:ext cx="2285386" cy="943898"/>
            </a:xfrm>
            <a:custGeom>
              <a:avLst/>
              <a:gdLst>
                <a:gd name="connsiteX0" fmla="*/ 0 w 1907459"/>
                <a:gd name="connsiteY0" fmla="*/ 698091 h 729921"/>
                <a:gd name="connsiteX1" fmla="*/ 1907459 w 1907459"/>
                <a:gd name="connsiteY1" fmla="*/ 0 h 72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7459" h="729921">
                  <a:moveTo>
                    <a:pt x="0" y="698091"/>
                  </a:moveTo>
                  <a:cubicBezTo>
                    <a:pt x="689897" y="758723"/>
                    <a:pt x="1379794" y="819355"/>
                    <a:pt x="1907459" y="0"/>
                  </a:cubicBezTo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 dirty="0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B4CBA4-4DE2-34A2-CEA4-4A5C872453FB}"/>
              </a:ext>
            </a:extLst>
          </p:cNvPr>
          <p:cNvCxnSpPr>
            <a:cxnSpLocks/>
          </p:cNvCxnSpPr>
          <p:nvPr/>
        </p:nvCxnSpPr>
        <p:spPr>
          <a:xfrm>
            <a:off x="1376516" y="5489451"/>
            <a:ext cx="774781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>
            <a:extLst>
              <a:ext uri="{FF2B5EF4-FFF2-40B4-BE49-F238E27FC236}">
                <a16:creationId xmlns:a16="http://schemas.microsoft.com/office/drawing/2014/main" id="{1AA0FB6A-D369-7019-501E-2DCD878D57A6}"/>
              </a:ext>
            </a:extLst>
          </p:cNvPr>
          <p:cNvSpPr txBox="1"/>
          <p:nvPr/>
        </p:nvSpPr>
        <p:spPr>
          <a:xfrm>
            <a:off x="811228" y="2322116"/>
            <a:ext cx="73713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</a:rPr>
              <a:t>1</a:t>
            </a:r>
            <a:endParaRPr lang="en-001" sz="3200" b="1" dirty="0">
              <a:solidFill>
                <a:schemeClr val="accent2"/>
              </a:solidFill>
            </a:endParaRP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C504BFAA-639A-28D4-2E64-26662035973C}"/>
              </a:ext>
            </a:extLst>
          </p:cNvPr>
          <p:cNvSpPr txBox="1"/>
          <p:nvPr/>
        </p:nvSpPr>
        <p:spPr>
          <a:xfrm>
            <a:off x="811228" y="5193981"/>
            <a:ext cx="73713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</a:rPr>
              <a:t>0</a:t>
            </a:r>
            <a:endParaRPr lang="en-001" sz="3200" b="1" dirty="0">
              <a:solidFill>
                <a:schemeClr val="accent2"/>
              </a:solidFill>
            </a:endParaRP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D97A62E9-50EE-BAEC-B734-E6DCDB75690A}"/>
              </a:ext>
            </a:extLst>
          </p:cNvPr>
          <p:cNvSpPr txBox="1"/>
          <p:nvPr/>
        </p:nvSpPr>
        <p:spPr>
          <a:xfrm>
            <a:off x="5440980" y="5442410"/>
            <a:ext cx="73713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i="1" dirty="0">
                <a:latin typeface="High Tower Text" panose="02040502050506030303" pitchFamily="18" charset="0"/>
              </a:rPr>
              <a:t>x</a:t>
            </a:r>
            <a:endParaRPr lang="en-001" sz="3200" i="1" dirty="0">
              <a:latin typeface="High Tower Text" panose="02040502050506030303" pitchFamily="18" charset="0"/>
            </a:endParaRP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84E4000E-CA58-7F38-4997-972F3D484F41}"/>
              </a:ext>
            </a:extLst>
          </p:cNvPr>
          <p:cNvSpPr txBox="1"/>
          <p:nvPr/>
        </p:nvSpPr>
        <p:spPr>
          <a:xfrm>
            <a:off x="1617549" y="1457472"/>
            <a:ext cx="73713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i="1" dirty="0">
                <a:latin typeface="High Tower Text" panose="02040502050506030303" pitchFamily="18" charset="0"/>
              </a:rPr>
              <a:t>y</a:t>
            </a:r>
            <a:endParaRPr lang="en-001" sz="3200" i="1" dirty="0">
              <a:latin typeface="High Tower Text" panose="02040502050506030303" pitchFamily="18" charset="0"/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A2FDE064-E3EA-847A-9980-01AD032FA4D4}"/>
              </a:ext>
            </a:extLst>
          </p:cNvPr>
          <p:cNvSpPr txBox="1"/>
          <p:nvPr/>
        </p:nvSpPr>
        <p:spPr>
          <a:xfrm>
            <a:off x="1273720" y="2504898"/>
            <a:ext cx="73713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i="1" dirty="0">
                <a:latin typeface="High Tower Text" panose="02040502050506030303" pitchFamily="18" charset="0"/>
              </a:rPr>
              <a:t>p</a:t>
            </a:r>
            <a:endParaRPr lang="en-001" sz="3200" i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142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Baysian</a:t>
            </a:r>
            <a:r>
              <a:rPr lang="en-GB" dirty="0"/>
              <a:t> model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790F11-99BB-E548-0259-978DB1CCACFA}"/>
              </a:ext>
            </a:extLst>
          </p:cNvPr>
          <p:cNvSpPr txBox="1">
            <a:spLocks/>
          </p:cNvSpPr>
          <p:nvPr/>
        </p:nvSpPr>
        <p:spPr>
          <a:xfrm>
            <a:off x="756000" y="1752525"/>
            <a:ext cx="11052000" cy="3744000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/>
              <a:t>Parameters are random variables with distributions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Predictions show a range of outcomes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Accounts for uncertainty in estimates rather than providing a single prediction</a:t>
            </a:r>
            <a:endParaRPr lang="en-001" sz="3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Picture 5" descr="A mathematical equation with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B46330A3-E3FB-A832-7B86-F1C246BE615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41" y="4385250"/>
            <a:ext cx="6809517" cy="111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66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Baysian</a:t>
            </a:r>
            <a:r>
              <a:rPr lang="en-GB" dirty="0"/>
              <a:t> model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790F11-99BB-E548-0259-978DB1CCACFA}"/>
              </a:ext>
            </a:extLst>
          </p:cNvPr>
          <p:cNvSpPr txBox="1">
            <a:spLocks/>
          </p:cNvSpPr>
          <p:nvPr/>
        </p:nvSpPr>
        <p:spPr>
          <a:xfrm>
            <a:off x="756000" y="1752525"/>
            <a:ext cx="11052000" cy="3744000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/>
              <a:t>Parameters are random variables with distributions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Predictions show a range of outcomes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Accounts for uncertainty in estimates rather than providing a single prediction</a:t>
            </a:r>
            <a:endParaRPr lang="en-001" sz="3000" dirty="0"/>
          </a:p>
        </p:txBody>
      </p:sp>
      <p:pic>
        <p:nvPicPr>
          <p:cNvPr id="6" name="Picture 5" descr="A mathematical equation with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B46330A3-E3FB-A832-7B86-F1C246BE6153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41" y="4385250"/>
            <a:ext cx="6809517" cy="111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91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Baysian</a:t>
            </a:r>
            <a:r>
              <a:rPr lang="en-GB" dirty="0"/>
              <a:t>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CFDE5A-DAF2-738A-7EB4-4DBE3CEAA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4485" y="6252994"/>
            <a:ext cx="8700138" cy="306387"/>
          </a:xfrm>
        </p:spPr>
        <p:txBody>
          <a:bodyPr/>
          <a:lstStyle/>
          <a:p>
            <a:r>
              <a:rPr lang="en-GB" dirty="0"/>
              <a:t>Source: based on </a:t>
            </a:r>
            <a:r>
              <a:rPr lang="en-GB" dirty="0">
                <a:hlinkClick r:id="rId2"/>
              </a:rPr>
              <a:t>https://freshbiostats.wordpress.com/2013/01/11/introduction-to-bayesian-statistics-2/</a:t>
            </a:r>
            <a:r>
              <a:rPr lang="en-GB" dirty="0"/>
              <a:t>,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34C656-7EEF-9174-2DF6-55415323EA35}"/>
              </a:ext>
            </a:extLst>
          </p:cNvPr>
          <p:cNvSpPr/>
          <p:nvPr/>
        </p:nvSpPr>
        <p:spPr>
          <a:xfrm>
            <a:off x="5299710" y="1399307"/>
            <a:ext cx="1973580" cy="197358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07DEA-947A-8900-B937-4A9F83A5F276}"/>
              </a:ext>
            </a:extLst>
          </p:cNvPr>
          <p:cNvSpPr txBox="1"/>
          <p:nvPr/>
        </p:nvSpPr>
        <p:spPr>
          <a:xfrm>
            <a:off x="5739213" y="1970599"/>
            <a:ext cx="109457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INITIAL 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</a:rPr>
              <a:t>BELIEF</a:t>
            </a:r>
            <a:endParaRPr lang="en-001" sz="2400" b="1" dirty="0">
              <a:solidFill>
                <a:schemeClr val="accent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5B70C7-8ECB-D249-831C-030E908FF56F}"/>
              </a:ext>
            </a:extLst>
          </p:cNvPr>
          <p:cNvSpPr/>
          <p:nvPr/>
        </p:nvSpPr>
        <p:spPr>
          <a:xfrm>
            <a:off x="2903019" y="2839361"/>
            <a:ext cx="1973580" cy="197358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F96B3-C244-6E70-DCA8-8F46A9CAB29A}"/>
              </a:ext>
            </a:extLst>
          </p:cNvPr>
          <p:cNvSpPr txBox="1"/>
          <p:nvPr/>
        </p:nvSpPr>
        <p:spPr>
          <a:xfrm>
            <a:off x="2903019" y="3595319"/>
            <a:ext cx="197357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LIKELIHOOD</a:t>
            </a:r>
            <a:endParaRPr lang="en-001" sz="2400" b="1" dirty="0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2EC8E8-B254-35DC-139C-CF10F2CAC4F8}"/>
              </a:ext>
            </a:extLst>
          </p:cNvPr>
          <p:cNvSpPr/>
          <p:nvPr/>
        </p:nvSpPr>
        <p:spPr>
          <a:xfrm>
            <a:off x="7696401" y="2839361"/>
            <a:ext cx="1973580" cy="1973580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BF7503-5586-EBEB-9D4D-B83458DADC52}"/>
              </a:ext>
            </a:extLst>
          </p:cNvPr>
          <p:cNvSpPr txBox="1"/>
          <p:nvPr/>
        </p:nvSpPr>
        <p:spPr>
          <a:xfrm>
            <a:off x="7696401" y="3410653"/>
            <a:ext cx="19735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A </a:t>
            </a:r>
          </a:p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POSTERIORI</a:t>
            </a:r>
            <a:endParaRPr lang="en-001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3BB9D1-AEBB-B2E1-0F54-1187F9847617}"/>
              </a:ext>
            </a:extLst>
          </p:cNvPr>
          <p:cNvSpPr/>
          <p:nvPr/>
        </p:nvSpPr>
        <p:spPr>
          <a:xfrm>
            <a:off x="5299710" y="4168199"/>
            <a:ext cx="1973580" cy="1973580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792DF3-D872-D139-7AB3-A4F358FDA84F}"/>
              </a:ext>
            </a:extLst>
          </p:cNvPr>
          <p:cNvSpPr txBox="1"/>
          <p:nvPr/>
        </p:nvSpPr>
        <p:spPr>
          <a:xfrm>
            <a:off x="5739213" y="4739491"/>
            <a:ext cx="109457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A</a:t>
            </a:r>
          </a:p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PRIORI</a:t>
            </a:r>
            <a:endParaRPr lang="en-001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B1D2ED2E-AD63-02E6-5673-0B08191774DF}"/>
              </a:ext>
            </a:extLst>
          </p:cNvPr>
          <p:cNvSpPr/>
          <p:nvPr/>
        </p:nvSpPr>
        <p:spPr>
          <a:xfrm>
            <a:off x="6593944" y="2199700"/>
            <a:ext cx="1500667" cy="1500667"/>
          </a:xfrm>
          <a:prstGeom prst="arc">
            <a:avLst/>
          </a:prstGeom>
          <a:ln w="7620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1F3476D-2C5C-7A76-03CC-170531743DFC}"/>
              </a:ext>
            </a:extLst>
          </p:cNvPr>
          <p:cNvSpPr/>
          <p:nvPr/>
        </p:nvSpPr>
        <p:spPr>
          <a:xfrm rot="5975702">
            <a:off x="6708515" y="3953659"/>
            <a:ext cx="1500667" cy="1500667"/>
          </a:xfrm>
          <a:prstGeom prst="arc">
            <a:avLst/>
          </a:prstGeom>
          <a:ln w="7620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43DB328-C7BF-D47A-2798-9815EAFA9506}"/>
              </a:ext>
            </a:extLst>
          </p:cNvPr>
          <p:cNvSpPr/>
          <p:nvPr/>
        </p:nvSpPr>
        <p:spPr>
          <a:xfrm rot="17100000">
            <a:off x="4268239" y="2274878"/>
            <a:ext cx="1500667" cy="1500667"/>
          </a:xfrm>
          <a:prstGeom prst="arc">
            <a:avLst/>
          </a:prstGeom>
          <a:ln w="7620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6EF1C6-02B4-D604-2AA5-040CF059EA5E}"/>
              </a:ext>
            </a:extLst>
          </p:cNvPr>
          <p:cNvCxnSpPr>
            <a:cxnSpLocks/>
          </p:cNvCxnSpPr>
          <p:nvPr/>
        </p:nvCxnSpPr>
        <p:spPr>
          <a:xfrm flipV="1">
            <a:off x="6286500" y="3445846"/>
            <a:ext cx="0" cy="654978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537834EF-C258-B40C-B1FB-EB4361D4965C}"/>
              </a:ext>
            </a:extLst>
          </p:cNvPr>
          <p:cNvSpPr/>
          <p:nvPr/>
        </p:nvSpPr>
        <p:spPr>
          <a:xfrm rot="16427193">
            <a:off x="1998965" y="3821248"/>
            <a:ext cx="1500667" cy="1500667"/>
          </a:xfrm>
          <a:prstGeom prst="arc">
            <a:avLst/>
          </a:prstGeom>
          <a:ln w="76200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C12059-180B-1664-CBA1-B80D7CA1C273}"/>
              </a:ext>
            </a:extLst>
          </p:cNvPr>
          <p:cNvSpPr txBox="1"/>
          <p:nvPr/>
        </p:nvSpPr>
        <p:spPr>
          <a:xfrm>
            <a:off x="1030723" y="4525312"/>
            <a:ext cx="197357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DATA</a:t>
            </a:r>
            <a:endParaRPr lang="en-001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849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729E26-FFFE-F7B5-0F3B-47DD646F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55197-1D6D-29FC-48D1-1C343F66A39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1752525"/>
            <a:ext cx="11052000" cy="3744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Common statistical, machine and deep learning concepts 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Linear regression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Logistic regression</a:t>
            </a:r>
          </a:p>
          <a:p>
            <a:pPr lvl="1">
              <a:lnSpc>
                <a:spcPct val="100000"/>
              </a:lnSpc>
            </a:pPr>
            <a:r>
              <a:rPr lang="en-US" sz="3000" dirty="0" err="1"/>
              <a:t>Baysian</a:t>
            </a:r>
            <a:r>
              <a:rPr lang="en-US" sz="3000" dirty="0"/>
              <a:t> model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Convolutional neural network (CNN)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Recurrent neural network (RNN)</a:t>
            </a:r>
            <a:endParaRPr lang="en-001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5F670E-C453-768E-9725-66EDE1E345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you will learn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2044003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Baysian</a:t>
            </a:r>
            <a:r>
              <a:rPr lang="en-GB" dirty="0"/>
              <a:t>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CFDE5A-DAF2-738A-7EB4-4DBE3CEAA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4485" y="6252994"/>
            <a:ext cx="8700138" cy="306387"/>
          </a:xfrm>
        </p:spPr>
        <p:txBody>
          <a:bodyPr/>
          <a:lstStyle/>
          <a:p>
            <a:r>
              <a:rPr lang="en-GB" dirty="0"/>
              <a:t>Source: based on </a:t>
            </a:r>
            <a:r>
              <a:rPr lang="en-GB" dirty="0">
                <a:hlinkClick r:id="rId2"/>
              </a:rPr>
              <a:t>https://freshbiostats.wordpress.com/2013/01/11/introduction-to-bayesian-statistics-2/</a:t>
            </a:r>
            <a:r>
              <a:rPr lang="en-GB" dirty="0"/>
              <a:t>,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34C656-7EEF-9174-2DF6-55415323EA35}"/>
              </a:ext>
            </a:extLst>
          </p:cNvPr>
          <p:cNvSpPr/>
          <p:nvPr/>
        </p:nvSpPr>
        <p:spPr>
          <a:xfrm>
            <a:off x="5299710" y="1399307"/>
            <a:ext cx="1973580" cy="197358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07DEA-947A-8900-B937-4A9F83A5F276}"/>
              </a:ext>
            </a:extLst>
          </p:cNvPr>
          <p:cNvSpPr txBox="1"/>
          <p:nvPr/>
        </p:nvSpPr>
        <p:spPr>
          <a:xfrm>
            <a:off x="5739213" y="1970599"/>
            <a:ext cx="109457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INITIAL 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</a:rPr>
              <a:t>BELIEF</a:t>
            </a:r>
            <a:endParaRPr lang="en-001" sz="2400" b="1" dirty="0">
              <a:solidFill>
                <a:schemeClr val="accent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5B70C7-8ECB-D249-831C-030E908FF56F}"/>
              </a:ext>
            </a:extLst>
          </p:cNvPr>
          <p:cNvSpPr/>
          <p:nvPr/>
        </p:nvSpPr>
        <p:spPr>
          <a:xfrm>
            <a:off x="2903019" y="2839361"/>
            <a:ext cx="1973580" cy="197358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F96B3-C244-6E70-DCA8-8F46A9CAB29A}"/>
              </a:ext>
            </a:extLst>
          </p:cNvPr>
          <p:cNvSpPr txBox="1"/>
          <p:nvPr/>
        </p:nvSpPr>
        <p:spPr>
          <a:xfrm>
            <a:off x="2903019" y="3595319"/>
            <a:ext cx="197357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LIKELIHOOD</a:t>
            </a:r>
            <a:endParaRPr lang="en-001" sz="2400" b="1" dirty="0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2EC8E8-B254-35DC-139C-CF10F2CAC4F8}"/>
              </a:ext>
            </a:extLst>
          </p:cNvPr>
          <p:cNvSpPr/>
          <p:nvPr/>
        </p:nvSpPr>
        <p:spPr>
          <a:xfrm>
            <a:off x="7696401" y="2839361"/>
            <a:ext cx="1973580" cy="197358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BF7503-5586-EBEB-9D4D-B83458DADC52}"/>
              </a:ext>
            </a:extLst>
          </p:cNvPr>
          <p:cNvSpPr txBox="1"/>
          <p:nvPr/>
        </p:nvSpPr>
        <p:spPr>
          <a:xfrm>
            <a:off x="7696401" y="3410653"/>
            <a:ext cx="197357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A 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</a:rPr>
              <a:t>POSTERIORI</a:t>
            </a:r>
            <a:endParaRPr lang="en-001" sz="2400" b="1" dirty="0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03BB9D1-AEBB-B2E1-0F54-1187F9847617}"/>
              </a:ext>
            </a:extLst>
          </p:cNvPr>
          <p:cNvSpPr/>
          <p:nvPr/>
        </p:nvSpPr>
        <p:spPr>
          <a:xfrm>
            <a:off x="5299710" y="4168199"/>
            <a:ext cx="1973580" cy="197358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792DF3-D872-D139-7AB3-A4F358FDA84F}"/>
              </a:ext>
            </a:extLst>
          </p:cNvPr>
          <p:cNvSpPr txBox="1"/>
          <p:nvPr/>
        </p:nvSpPr>
        <p:spPr>
          <a:xfrm>
            <a:off x="5739213" y="4739491"/>
            <a:ext cx="109457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A</a:t>
            </a:r>
          </a:p>
          <a:p>
            <a:pPr algn="ctr"/>
            <a:r>
              <a:rPr lang="en-US" sz="2400" b="1" dirty="0">
                <a:solidFill>
                  <a:schemeClr val="accent2"/>
                </a:solidFill>
              </a:rPr>
              <a:t>PRIORI</a:t>
            </a:r>
            <a:endParaRPr lang="en-001" sz="2400" b="1" dirty="0">
              <a:solidFill>
                <a:schemeClr val="accent2"/>
              </a:solidFill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B1D2ED2E-AD63-02E6-5673-0B08191774DF}"/>
              </a:ext>
            </a:extLst>
          </p:cNvPr>
          <p:cNvSpPr/>
          <p:nvPr/>
        </p:nvSpPr>
        <p:spPr>
          <a:xfrm>
            <a:off x="6593944" y="2199700"/>
            <a:ext cx="1500667" cy="1500667"/>
          </a:xfrm>
          <a:prstGeom prst="arc">
            <a:avLst/>
          </a:prstGeom>
          <a:ln w="762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1F3476D-2C5C-7A76-03CC-170531743DFC}"/>
              </a:ext>
            </a:extLst>
          </p:cNvPr>
          <p:cNvSpPr/>
          <p:nvPr/>
        </p:nvSpPr>
        <p:spPr>
          <a:xfrm rot="5975702">
            <a:off x="6708515" y="3953659"/>
            <a:ext cx="1500667" cy="1500667"/>
          </a:xfrm>
          <a:prstGeom prst="arc">
            <a:avLst/>
          </a:prstGeom>
          <a:ln w="762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43DB328-C7BF-D47A-2798-9815EAFA9506}"/>
              </a:ext>
            </a:extLst>
          </p:cNvPr>
          <p:cNvSpPr/>
          <p:nvPr/>
        </p:nvSpPr>
        <p:spPr>
          <a:xfrm rot="17100000">
            <a:off x="4268239" y="2274878"/>
            <a:ext cx="1500667" cy="1500667"/>
          </a:xfrm>
          <a:prstGeom prst="arc">
            <a:avLst/>
          </a:prstGeom>
          <a:ln w="762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6EF1C6-02B4-D604-2AA5-040CF059EA5E}"/>
              </a:ext>
            </a:extLst>
          </p:cNvPr>
          <p:cNvCxnSpPr>
            <a:cxnSpLocks/>
          </p:cNvCxnSpPr>
          <p:nvPr/>
        </p:nvCxnSpPr>
        <p:spPr>
          <a:xfrm flipV="1">
            <a:off x="6286500" y="3445846"/>
            <a:ext cx="0" cy="654978"/>
          </a:xfrm>
          <a:prstGeom prst="straightConnector1">
            <a:avLst/>
          </a:prstGeom>
          <a:ln w="76200">
            <a:solidFill>
              <a:srgbClr val="EC7A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537834EF-C258-B40C-B1FB-EB4361D4965C}"/>
              </a:ext>
            </a:extLst>
          </p:cNvPr>
          <p:cNvSpPr/>
          <p:nvPr/>
        </p:nvSpPr>
        <p:spPr>
          <a:xfrm rot="16427193">
            <a:off x="1998965" y="3821248"/>
            <a:ext cx="1500667" cy="1500667"/>
          </a:xfrm>
          <a:prstGeom prst="arc">
            <a:avLst/>
          </a:prstGeom>
          <a:ln w="762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C12059-180B-1664-CBA1-B80D7CA1C273}"/>
              </a:ext>
            </a:extLst>
          </p:cNvPr>
          <p:cNvSpPr txBox="1"/>
          <p:nvPr/>
        </p:nvSpPr>
        <p:spPr>
          <a:xfrm>
            <a:off x="1030723" y="4525312"/>
            <a:ext cx="197357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DATA</a:t>
            </a:r>
            <a:endParaRPr lang="en-001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20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Baysian</a:t>
            </a:r>
            <a:r>
              <a:rPr lang="en-GB" dirty="0"/>
              <a:t>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8B2AE5-A715-79EB-CB69-22CA279AC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https://freshbiostats.wordpress.com/2013/01/11/introduction-to-bayesian-statistics-2/</a:t>
            </a:r>
            <a:r>
              <a:rPr lang="en-GB" dirty="0"/>
              <a:t>, </a:t>
            </a:r>
          </a:p>
        </p:txBody>
      </p:sp>
      <p:pic>
        <p:nvPicPr>
          <p:cNvPr id="3074" name="Picture 2" descr="Introduction to Bayesian statistics | FreshBiostats">
            <a:extLst>
              <a:ext uri="{FF2B5EF4-FFF2-40B4-BE49-F238E27FC236}">
                <a16:creationId xmlns:a16="http://schemas.microsoft.com/office/drawing/2014/main" id="{7887439F-EDE0-D797-2F41-2D35768E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437" y="1450201"/>
            <a:ext cx="4979786" cy="313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thematical equation with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D952BF84-B382-44B9-D8F9-2C8FA2DB0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619" y="4988596"/>
            <a:ext cx="5259421" cy="85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17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8B2AE5-A715-79EB-CB69-22CA279AC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https://www-sciencedirect-com.ezproxy2.utwente.nl/science/article/</a:t>
            </a:r>
            <a:r>
              <a:rPr lang="en-GB" dirty="0" err="1"/>
              <a:t>pii</a:t>
            </a:r>
            <a:r>
              <a:rPr lang="en-GB" dirty="0"/>
              <a:t>/S0022169413006872#f0020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3EBB0-C1C3-4097-D23F-AF78BE54E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028" y="398834"/>
            <a:ext cx="4732776" cy="522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07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Support Vector Machine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8B2AE5-A715-79EB-CB69-22CA279AC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https://databasecamp.de/en/ml/svm-explained</a:t>
            </a:r>
            <a:r>
              <a:rPr lang="en-GB" dirty="0"/>
              <a:t> </a:t>
            </a:r>
          </a:p>
        </p:txBody>
      </p:sp>
      <p:pic>
        <p:nvPicPr>
          <p:cNvPr id="6146" name="Picture 2" descr="Support Vector Machine (SVM) - easily explained! | Data Basecamp">
            <a:extLst>
              <a:ext uri="{FF2B5EF4-FFF2-40B4-BE49-F238E27FC236}">
                <a16:creationId xmlns:a16="http://schemas.microsoft.com/office/drawing/2014/main" id="{042D8234-BE79-AD40-062C-E32D5278F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895" y="1365855"/>
            <a:ext cx="6900186" cy="477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312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KNN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8B2AE5-A715-79EB-CB69-22CA279AC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medium.com</a:t>
            </a:r>
            <a:r>
              <a:rPr lang="en-GB" dirty="0"/>
              <a:t>/@sachinsoni600517/k-nearest-neighbours-introduction-to-machine-learning-algorithms-9dbc9d9fb3b2</a:t>
            </a:r>
          </a:p>
        </p:txBody>
      </p:sp>
      <p:pic>
        <p:nvPicPr>
          <p:cNvPr id="7170" name="Picture 2" descr="K Nearest Neighbours — Introduction to Machine Learning Algorithms | by  Sachinsoni | Medium">
            <a:extLst>
              <a:ext uri="{FF2B5EF4-FFF2-40B4-BE49-F238E27FC236}">
                <a16:creationId xmlns:a16="http://schemas.microsoft.com/office/drawing/2014/main" id="{6D366A1E-3F24-C3C7-5EB6-F51356356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0" y="615950"/>
            <a:ext cx="6413500" cy="562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452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 descr="Red panda face">
            <a:extLst>
              <a:ext uri="{FF2B5EF4-FFF2-40B4-BE49-F238E27FC236}">
                <a16:creationId xmlns:a16="http://schemas.microsoft.com/office/drawing/2014/main" id="{6ADCAC81-3313-86E7-05D8-B950002AA4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6" r="16626"/>
          <a:stretch/>
        </p:blipFill>
        <p:spPr>
          <a:xfrm>
            <a:off x="3980236" y="1805025"/>
            <a:ext cx="4624816" cy="4624816"/>
          </a:xfrm>
          <a:prstGeom prst="rect">
            <a:avLst/>
          </a:prstGeom>
        </p:spPr>
      </p:pic>
      <p:grpSp>
        <p:nvGrpSpPr>
          <p:cNvPr id="8247" name="Group 8246">
            <a:extLst>
              <a:ext uri="{FF2B5EF4-FFF2-40B4-BE49-F238E27FC236}">
                <a16:creationId xmlns:a16="http://schemas.microsoft.com/office/drawing/2014/main" id="{5A2A4F1C-E952-94B2-3EA2-8CFDE19510A2}"/>
              </a:ext>
            </a:extLst>
          </p:cNvPr>
          <p:cNvGrpSpPr/>
          <p:nvPr/>
        </p:nvGrpSpPr>
        <p:grpSpPr>
          <a:xfrm rot="16200000">
            <a:off x="4046622" y="1805025"/>
            <a:ext cx="4492046" cy="4667250"/>
            <a:chOff x="3599584" y="1438275"/>
            <a:chExt cx="4492046" cy="4667250"/>
          </a:xfrm>
        </p:grpSpPr>
        <p:cxnSp>
          <p:nvCxnSpPr>
            <p:cNvPr id="8209" name="Straight Connector 8208">
              <a:extLst>
                <a:ext uri="{FF2B5EF4-FFF2-40B4-BE49-F238E27FC236}">
                  <a16:creationId xmlns:a16="http://schemas.microsoft.com/office/drawing/2014/main" id="{203A748F-EEE3-3D3F-0FE4-4089AAB9FE48}"/>
                </a:ext>
              </a:extLst>
            </p:cNvPr>
            <p:cNvCxnSpPr>
              <a:cxnSpLocks/>
            </p:cNvCxnSpPr>
            <p:nvPr/>
          </p:nvCxnSpPr>
          <p:spPr>
            <a:xfrm>
              <a:off x="3599584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0" name="Straight Connector 8209">
              <a:extLst>
                <a:ext uri="{FF2B5EF4-FFF2-40B4-BE49-F238E27FC236}">
                  <a16:creationId xmlns:a16="http://schemas.microsoft.com/office/drawing/2014/main" id="{1C38EE19-69B2-0B9B-C174-5EEB5F4F8C56}"/>
                </a:ext>
              </a:extLst>
            </p:cNvPr>
            <p:cNvCxnSpPr>
              <a:cxnSpLocks/>
            </p:cNvCxnSpPr>
            <p:nvPr/>
          </p:nvCxnSpPr>
          <p:spPr>
            <a:xfrm>
              <a:off x="3720991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1" name="Straight Connector 8210">
              <a:extLst>
                <a:ext uri="{FF2B5EF4-FFF2-40B4-BE49-F238E27FC236}">
                  <a16:creationId xmlns:a16="http://schemas.microsoft.com/office/drawing/2014/main" id="{72E78237-0195-0033-5961-2E018E71B9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2398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2" name="Straight Connector 8211">
              <a:extLst>
                <a:ext uri="{FF2B5EF4-FFF2-40B4-BE49-F238E27FC236}">
                  <a16:creationId xmlns:a16="http://schemas.microsoft.com/office/drawing/2014/main" id="{AE25EF77-1882-5CE4-3393-B1ADB41BF223}"/>
                </a:ext>
              </a:extLst>
            </p:cNvPr>
            <p:cNvCxnSpPr>
              <a:cxnSpLocks/>
            </p:cNvCxnSpPr>
            <p:nvPr/>
          </p:nvCxnSpPr>
          <p:spPr>
            <a:xfrm>
              <a:off x="3963805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3" name="Straight Connector 8212">
              <a:extLst>
                <a:ext uri="{FF2B5EF4-FFF2-40B4-BE49-F238E27FC236}">
                  <a16:creationId xmlns:a16="http://schemas.microsoft.com/office/drawing/2014/main" id="{C373414A-4998-67DE-A7AB-7AACF08C450C}"/>
                </a:ext>
              </a:extLst>
            </p:cNvPr>
            <p:cNvCxnSpPr>
              <a:cxnSpLocks/>
            </p:cNvCxnSpPr>
            <p:nvPr/>
          </p:nvCxnSpPr>
          <p:spPr>
            <a:xfrm>
              <a:off x="4085212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4" name="Straight Connector 8213">
              <a:extLst>
                <a:ext uri="{FF2B5EF4-FFF2-40B4-BE49-F238E27FC236}">
                  <a16:creationId xmlns:a16="http://schemas.microsoft.com/office/drawing/2014/main" id="{FD61140B-3E06-0D05-3862-DA4F37019263}"/>
                </a:ext>
              </a:extLst>
            </p:cNvPr>
            <p:cNvCxnSpPr>
              <a:cxnSpLocks/>
            </p:cNvCxnSpPr>
            <p:nvPr/>
          </p:nvCxnSpPr>
          <p:spPr>
            <a:xfrm>
              <a:off x="4206619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5" name="Straight Connector 8214">
              <a:extLst>
                <a:ext uri="{FF2B5EF4-FFF2-40B4-BE49-F238E27FC236}">
                  <a16:creationId xmlns:a16="http://schemas.microsoft.com/office/drawing/2014/main" id="{0344B96D-1727-1D61-3B4E-1A316798FFC0}"/>
                </a:ext>
              </a:extLst>
            </p:cNvPr>
            <p:cNvCxnSpPr>
              <a:cxnSpLocks/>
            </p:cNvCxnSpPr>
            <p:nvPr/>
          </p:nvCxnSpPr>
          <p:spPr>
            <a:xfrm>
              <a:off x="4328026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6" name="Straight Connector 8215">
              <a:extLst>
                <a:ext uri="{FF2B5EF4-FFF2-40B4-BE49-F238E27FC236}">
                  <a16:creationId xmlns:a16="http://schemas.microsoft.com/office/drawing/2014/main" id="{0A856EF6-0A5D-8454-A4DE-91909A2CD9AB}"/>
                </a:ext>
              </a:extLst>
            </p:cNvPr>
            <p:cNvCxnSpPr>
              <a:cxnSpLocks/>
            </p:cNvCxnSpPr>
            <p:nvPr/>
          </p:nvCxnSpPr>
          <p:spPr>
            <a:xfrm>
              <a:off x="4449433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7" name="Straight Connector 8216">
              <a:extLst>
                <a:ext uri="{FF2B5EF4-FFF2-40B4-BE49-F238E27FC236}">
                  <a16:creationId xmlns:a16="http://schemas.microsoft.com/office/drawing/2014/main" id="{EB8B82F0-42D9-B10F-201D-542C7575CE5B}"/>
                </a:ext>
              </a:extLst>
            </p:cNvPr>
            <p:cNvCxnSpPr>
              <a:cxnSpLocks/>
            </p:cNvCxnSpPr>
            <p:nvPr/>
          </p:nvCxnSpPr>
          <p:spPr>
            <a:xfrm>
              <a:off x="4570840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8" name="Straight Connector 8217">
              <a:extLst>
                <a:ext uri="{FF2B5EF4-FFF2-40B4-BE49-F238E27FC236}">
                  <a16:creationId xmlns:a16="http://schemas.microsoft.com/office/drawing/2014/main" id="{10B484DE-4BFB-F9E0-9594-F51F8656946C}"/>
                </a:ext>
              </a:extLst>
            </p:cNvPr>
            <p:cNvCxnSpPr>
              <a:cxnSpLocks/>
            </p:cNvCxnSpPr>
            <p:nvPr/>
          </p:nvCxnSpPr>
          <p:spPr>
            <a:xfrm>
              <a:off x="4692247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9" name="Straight Connector 8218">
              <a:extLst>
                <a:ext uri="{FF2B5EF4-FFF2-40B4-BE49-F238E27FC236}">
                  <a16:creationId xmlns:a16="http://schemas.microsoft.com/office/drawing/2014/main" id="{4DA25685-693B-7E87-92E3-AB3BDD92EC94}"/>
                </a:ext>
              </a:extLst>
            </p:cNvPr>
            <p:cNvCxnSpPr>
              <a:cxnSpLocks/>
            </p:cNvCxnSpPr>
            <p:nvPr/>
          </p:nvCxnSpPr>
          <p:spPr>
            <a:xfrm>
              <a:off x="4813654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0" name="Straight Connector 8219">
              <a:extLst>
                <a:ext uri="{FF2B5EF4-FFF2-40B4-BE49-F238E27FC236}">
                  <a16:creationId xmlns:a16="http://schemas.microsoft.com/office/drawing/2014/main" id="{C86B731C-7E5F-F7F9-B22B-659E46623FF6}"/>
                </a:ext>
              </a:extLst>
            </p:cNvPr>
            <p:cNvCxnSpPr>
              <a:cxnSpLocks/>
            </p:cNvCxnSpPr>
            <p:nvPr/>
          </p:nvCxnSpPr>
          <p:spPr>
            <a:xfrm>
              <a:off x="4935061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1" name="Straight Connector 8220">
              <a:extLst>
                <a:ext uri="{FF2B5EF4-FFF2-40B4-BE49-F238E27FC236}">
                  <a16:creationId xmlns:a16="http://schemas.microsoft.com/office/drawing/2014/main" id="{1B1D7C57-7E0A-5049-4198-8EDEEEC1E4A1}"/>
                </a:ext>
              </a:extLst>
            </p:cNvPr>
            <p:cNvCxnSpPr>
              <a:cxnSpLocks/>
            </p:cNvCxnSpPr>
            <p:nvPr/>
          </p:nvCxnSpPr>
          <p:spPr>
            <a:xfrm>
              <a:off x="5056468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2" name="Straight Connector 8221">
              <a:extLst>
                <a:ext uri="{FF2B5EF4-FFF2-40B4-BE49-F238E27FC236}">
                  <a16:creationId xmlns:a16="http://schemas.microsoft.com/office/drawing/2014/main" id="{D7DD0E22-E783-D8AF-A14E-6A21BA7A66D7}"/>
                </a:ext>
              </a:extLst>
            </p:cNvPr>
            <p:cNvCxnSpPr>
              <a:cxnSpLocks/>
            </p:cNvCxnSpPr>
            <p:nvPr/>
          </p:nvCxnSpPr>
          <p:spPr>
            <a:xfrm>
              <a:off x="5177875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3" name="Straight Connector 8222">
              <a:extLst>
                <a:ext uri="{FF2B5EF4-FFF2-40B4-BE49-F238E27FC236}">
                  <a16:creationId xmlns:a16="http://schemas.microsoft.com/office/drawing/2014/main" id="{06F3830E-AEF4-B42D-23E1-44C6CE6DB289}"/>
                </a:ext>
              </a:extLst>
            </p:cNvPr>
            <p:cNvCxnSpPr>
              <a:cxnSpLocks/>
            </p:cNvCxnSpPr>
            <p:nvPr/>
          </p:nvCxnSpPr>
          <p:spPr>
            <a:xfrm>
              <a:off x="5299282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4" name="Straight Connector 8223">
              <a:extLst>
                <a:ext uri="{FF2B5EF4-FFF2-40B4-BE49-F238E27FC236}">
                  <a16:creationId xmlns:a16="http://schemas.microsoft.com/office/drawing/2014/main" id="{92FAC082-A2FA-4D62-4D46-BB208227646C}"/>
                </a:ext>
              </a:extLst>
            </p:cNvPr>
            <p:cNvCxnSpPr>
              <a:cxnSpLocks/>
            </p:cNvCxnSpPr>
            <p:nvPr/>
          </p:nvCxnSpPr>
          <p:spPr>
            <a:xfrm>
              <a:off x="5420689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5" name="Straight Connector 8224">
              <a:extLst>
                <a:ext uri="{FF2B5EF4-FFF2-40B4-BE49-F238E27FC236}">
                  <a16:creationId xmlns:a16="http://schemas.microsoft.com/office/drawing/2014/main" id="{DD6AEE63-059E-6F44-408A-2CD39AFC2172}"/>
                </a:ext>
              </a:extLst>
            </p:cNvPr>
            <p:cNvCxnSpPr>
              <a:cxnSpLocks/>
            </p:cNvCxnSpPr>
            <p:nvPr/>
          </p:nvCxnSpPr>
          <p:spPr>
            <a:xfrm>
              <a:off x="5663503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6" name="Straight Connector 8225">
              <a:extLst>
                <a:ext uri="{FF2B5EF4-FFF2-40B4-BE49-F238E27FC236}">
                  <a16:creationId xmlns:a16="http://schemas.microsoft.com/office/drawing/2014/main" id="{926603CF-0E91-9A21-0BD2-9958E224CE01}"/>
                </a:ext>
              </a:extLst>
            </p:cNvPr>
            <p:cNvCxnSpPr>
              <a:cxnSpLocks/>
            </p:cNvCxnSpPr>
            <p:nvPr/>
          </p:nvCxnSpPr>
          <p:spPr>
            <a:xfrm>
              <a:off x="5906317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7" name="Straight Connector 8226">
              <a:extLst>
                <a:ext uri="{FF2B5EF4-FFF2-40B4-BE49-F238E27FC236}">
                  <a16:creationId xmlns:a16="http://schemas.microsoft.com/office/drawing/2014/main" id="{92AC4C03-4E50-0079-D157-1EE754CC8539}"/>
                </a:ext>
              </a:extLst>
            </p:cNvPr>
            <p:cNvCxnSpPr>
              <a:cxnSpLocks/>
            </p:cNvCxnSpPr>
            <p:nvPr/>
          </p:nvCxnSpPr>
          <p:spPr>
            <a:xfrm>
              <a:off x="6149131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8" name="Straight Connector 8227">
              <a:extLst>
                <a:ext uri="{FF2B5EF4-FFF2-40B4-BE49-F238E27FC236}">
                  <a16:creationId xmlns:a16="http://schemas.microsoft.com/office/drawing/2014/main" id="{10E1BF12-EE62-CD42-CFBB-C34DBBE3FDEB}"/>
                </a:ext>
              </a:extLst>
            </p:cNvPr>
            <p:cNvCxnSpPr>
              <a:cxnSpLocks/>
            </p:cNvCxnSpPr>
            <p:nvPr/>
          </p:nvCxnSpPr>
          <p:spPr>
            <a:xfrm>
              <a:off x="6391945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9" name="Straight Connector 8228">
              <a:extLst>
                <a:ext uri="{FF2B5EF4-FFF2-40B4-BE49-F238E27FC236}">
                  <a16:creationId xmlns:a16="http://schemas.microsoft.com/office/drawing/2014/main" id="{2F1694FF-DB06-C6BB-5B8E-96EB309F1965}"/>
                </a:ext>
              </a:extLst>
            </p:cNvPr>
            <p:cNvCxnSpPr>
              <a:cxnSpLocks/>
            </p:cNvCxnSpPr>
            <p:nvPr/>
          </p:nvCxnSpPr>
          <p:spPr>
            <a:xfrm>
              <a:off x="6634759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0" name="Straight Connector 8229">
              <a:extLst>
                <a:ext uri="{FF2B5EF4-FFF2-40B4-BE49-F238E27FC236}">
                  <a16:creationId xmlns:a16="http://schemas.microsoft.com/office/drawing/2014/main" id="{4B2AF915-2F7E-6E07-9970-A8FEE5D5C0BB}"/>
                </a:ext>
              </a:extLst>
            </p:cNvPr>
            <p:cNvCxnSpPr>
              <a:cxnSpLocks/>
            </p:cNvCxnSpPr>
            <p:nvPr/>
          </p:nvCxnSpPr>
          <p:spPr>
            <a:xfrm>
              <a:off x="5542096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1" name="Straight Connector 8230">
              <a:extLst>
                <a:ext uri="{FF2B5EF4-FFF2-40B4-BE49-F238E27FC236}">
                  <a16:creationId xmlns:a16="http://schemas.microsoft.com/office/drawing/2014/main" id="{DB9EC624-5F59-346E-84CF-562BF62BC346}"/>
                </a:ext>
              </a:extLst>
            </p:cNvPr>
            <p:cNvCxnSpPr>
              <a:cxnSpLocks/>
            </p:cNvCxnSpPr>
            <p:nvPr/>
          </p:nvCxnSpPr>
          <p:spPr>
            <a:xfrm>
              <a:off x="5784910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2" name="Straight Connector 8231">
              <a:extLst>
                <a:ext uri="{FF2B5EF4-FFF2-40B4-BE49-F238E27FC236}">
                  <a16:creationId xmlns:a16="http://schemas.microsoft.com/office/drawing/2014/main" id="{4A7B4CA6-0A1D-5FE9-53C7-DD3647F24AD8}"/>
                </a:ext>
              </a:extLst>
            </p:cNvPr>
            <p:cNvCxnSpPr>
              <a:cxnSpLocks/>
            </p:cNvCxnSpPr>
            <p:nvPr/>
          </p:nvCxnSpPr>
          <p:spPr>
            <a:xfrm>
              <a:off x="6027724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3" name="Straight Connector 8232">
              <a:extLst>
                <a:ext uri="{FF2B5EF4-FFF2-40B4-BE49-F238E27FC236}">
                  <a16:creationId xmlns:a16="http://schemas.microsoft.com/office/drawing/2014/main" id="{F7CEC1FE-B14F-CADB-FC4A-DD337DBEADA1}"/>
                </a:ext>
              </a:extLst>
            </p:cNvPr>
            <p:cNvCxnSpPr>
              <a:cxnSpLocks/>
            </p:cNvCxnSpPr>
            <p:nvPr/>
          </p:nvCxnSpPr>
          <p:spPr>
            <a:xfrm>
              <a:off x="6270538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4" name="Straight Connector 8233">
              <a:extLst>
                <a:ext uri="{FF2B5EF4-FFF2-40B4-BE49-F238E27FC236}">
                  <a16:creationId xmlns:a16="http://schemas.microsoft.com/office/drawing/2014/main" id="{EC165A7A-7794-A4FA-6812-AC393D556866}"/>
                </a:ext>
              </a:extLst>
            </p:cNvPr>
            <p:cNvCxnSpPr>
              <a:cxnSpLocks/>
            </p:cNvCxnSpPr>
            <p:nvPr/>
          </p:nvCxnSpPr>
          <p:spPr>
            <a:xfrm>
              <a:off x="6513352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5" name="Straight Connector 8234">
              <a:extLst>
                <a:ext uri="{FF2B5EF4-FFF2-40B4-BE49-F238E27FC236}">
                  <a16:creationId xmlns:a16="http://schemas.microsoft.com/office/drawing/2014/main" id="{42B43D24-AA3A-B47A-C583-74B487838CB7}"/>
                </a:ext>
              </a:extLst>
            </p:cNvPr>
            <p:cNvCxnSpPr>
              <a:cxnSpLocks/>
            </p:cNvCxnSpPr>
            <p:nvPr/>
          </p:nvCxnSpPr>
          <p:spPr>
            <a:xfrm>
              <a:off x="6756166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6" name="Straight Connector 8235">
              <a:extLst>
                <a:ext uri="{FF2B5EF4-FFF2-40B4-BE49-F238E27FC236}">
                  <a16:creationId xmlns:a16="http://schemas.microsoft.com/office/drawing/2014/main" id="{F6BE4300-7334-F03D-CBD6-AE7B6B478001}"/>
                </a:ext>
              </a:extLst>
            </p:cNvPr>
            <p:cNvCxnSpPr>
              <a:cxnSpLocks/>
            </p:cNvCxnSpPr>
            <p:nvPr/>
          </p:nvCxnSpPr>
          <p:spPr>
            <a:xfrm>
              <a:off x="6877573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7" name="Straight Connector 8236">
              <a:extLst>
                <a:ext uri="{FF2B5EF4-FFF2-40B4-BE49-F238E27FC236}">
                  <a16:creationId xmlns:a16="http://schemas.microsoft.com/office/drawing/2014/main" id="{185E30C1-4D70-FBB5-D29C-FB5BC74D1516}"/>
                </a:ext>
              </a:extLst>
            </p:cNvPr>
            <p:cNvCxnSpPr>
              <a:cxnSpLocks/>
            </p:cNvCxnSpPr>
            <p:nvPr/>
          </p:nvCxnSpPr>
          <p:spPr>
            <a:xfrm>
              <a:off x="6998980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8" name="Straight Connector 8237">
              <a:extLst>
                <a:ext uri="{FF2B5EF4-FFF2-40B4-BE49-F238E27FC236}">
                  <a16:creationId xmlns:a16="http://schemas.microsoft.com/office/drawing/2014/main" id="{CDCDAC82-3E5C-74FD-D5E4-F104EF3F7E0A}"/>
                </a:ext>
              </a:extLst>
            </p:cNvPr>
            <p:cNvCxnSpPr>
              <a:cxnSpLocks/>
            </p:cNvCxnSpPr>
            <p:nvPr/>
          </p:nvCxnSpPr>
          <p:spPr>
            <a:xfrm>
              <a:off x="7120387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9" name="Straight Connector 8238">
              <a:extLst>
                <a:ext uri="{FF2B5EF4-FFF2-40B4-BE49-F238E27FC236}">
                  <a16:creationId xmlns:a16="http://schemas.microsoft.com/office/drawing/2014/main" id="{47E64431-4D73-D0EA-B86F-F84A25A0ECB5}"/>
                </a:ext>
              </a:extLst>
            </p:cNvPr>
            <p:cNvCxnSpPr>
              <a:cxnSpLocks/>
            </p:cNvCxnSpPr>
            <p:nvPr/>
          </p:nvCxnSpPr>
          <p:spPr>
            <a:xfrm>
              <a:off x="7241794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0" name="Straight Connector 8239">
              <a:extLst>
                <a:ext uri="{FF2B5EF4-FFF2-40B4-BE49-F238E27FC236}">
                  <a16:creationId xmlns:a16="http://schemas.microsoft.com/office/drawing/2014/main" id="{8375417C-3762-B20C-0A50-B1530E568EA6}"/>
                </a:ext>
              </a:extLst>
            </p:cNvPr>
            <p:cNvCxnSpPr>
              <a:cxnSpLocks/>
            </p:cNvCxnSpPr>
            <p:nvPr/>
          </p:nvCxnSpPr>
          <p:spPr>
            <a:xfrm>
              <a:off x="7363201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1" name="Straight Connector 8240">
              <a:extLst>
                <a:ext uri="{FF2B5EF4-FFF2-40B4-BE49-F238E27FC236}">
                  <a16:creationId xmlns:a16="http://schemas.microsoft.com/office/drawing/2014/main" id="{0A688C84-082B-E42D-0E89-23CACD8C0265}"/>
                </a:ext>
              </a:extLst>
            </p:cNvPr>
            <p:cNvCxnSpPr>
              <a:cxnSpLocks/>
            </p:cNvCxnSpPr>
            <p:nvPr/>
          </p:nvCxnSpPr>
          <p:spPr>
            <a:xfrm>
              <a:off x="7484608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2" name="Straight Connector 8241">
              <a:extLst>
                <a:ext uri="{FF2B5EF4-FFF2-40B4-BE49-F238E27FC236}">
                  <a16:creationId xmlns:a16="http://schemas.microsoft.com/office/drawing/2014/main" id="{128C4379-8C0B-6807-70C0-17F865C0B433}"/>
                </a:ext>
              </a:extLst>
            </p:cNvPr>
            <p:cNvCxnSpPr>
              <a:cxnSpLocks/>
            </p:cNvCxnSpPr>
            <p:nvPr/>
          </p:nvCxnSpPr>
          <p:spPr>
            <a:xfrm>
              <a:off x="7606015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3" name="Straight Connector 8242">
              <a:extLst>
                <a:ext uri="{FF2B5EF4-FFF2-40B4-BE49-F238E27FC236}">
                  <a16:creationId xmlns:a16="http://schemas.microsoft.com/office/drawing/2014/main" id="{A9FD1171-EEA9-ACDE-09FA-F2790917B1F7}"/>
                </a:ext>
              </a:extLst>
            </p:cNvPr>
            <p:cNvCxnSpPr>
              <a:cxnSpLocks/>
            </p:cNvCxnSpPr>
            <p:nvPr/>
          </p:nvCxnSpPr>
          <p:spPr>
            <a:xfrm>
              <a:off x="7727422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4" name="Straight Connector 8243">
              <a:extLst>
                <a:ext uri="{FF2B5EF4-FFF2-40B4-BE49-F238E27FC236}">
                  <a16:creationId xmlns:a16="http://schemas.microsoft.com/office/drawing/2014/main" id="{6CAE4370-32CC-3B60-374A-7109EDCD818C}"/>
                </a:ext>
              </a:extLst>
            </p:cNvPr>
            <p:cNvCxnSpPr>
              <a:cxnSpLocks/>
            </p:cNvCxnSpPr>
            <p:nvPr/>
          </p:nvCxnSpPr>
          <p:spPr>
            <a:xfrm>
              <a:off x="7848829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5" name="Straight Connector 8244">
              <a:extLst>
                <a:ext uri="{FF2B5EF4-FFF2-40B4-BE49-F238E27FC236}">
                  <a16:creationId xmlns:a16="http://schemas.microsoft.com/office/drawing/2014/main" id="{A30E3FE1-01B5-F06F-B74B-8510A1E97920}"/>
                </a:ext>
              </a:extLst>
            </p:cNvPr>
            <p:cNvCxnSpPr>
              <a:cxnSpLocks/>
            </p:cNvCxnSpPr>
            <p:nvPr/>
          </p:nvCxnSpPr>
          <p:spPr>
            <a:xfrm>
              <a:off x="7970236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6" name="Straight Connector 8245">
              <a:extLst>
                <a:ext uri="{FF2B5EF4-FFF2-40B4-BE49-F238E27FC236}">
                  <a16:creationId xmlns:a16="http://schemas.microsoft.com/office/drawing/2014/main" id="{771D5A5B-2F51-C559-3A10-4DC5862D0EB3}"/>
                </a:ext>
              </a:extLst>
            </p:cNvPr>
            <p:cNvCxnSpPr>
              <a:cxnSpLocks/>
            </p:cNvCxnSpPr>
            <p:nvPr/>
          </p:nvCxnSpPr>
          <p:spPr>
            <a:xfrm>
              <a:off x="8091630" y="14382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49" name="Group 8248">
            <a:extLst>
              <a:ext uri="{FF2B5EF4-FFF2-40B4-BE49-F238E27FC236}">
                <a16:creationId xmlns:a16="http://schemas.microsoft.com/office/drawing/2014/main" id="{AD4E0B4A-31CA-5FE0-D2D3-6E645D3E34A3}"/>
              </a:ext>
            </a:extLst>
          </p:cNvPr>
          <p:cNvGrpSpPr/>
          <p:nvPr/>
        </p:nvGrpSpPr>
        <p:grpSpPr>
          <a:xfrm>
            <a:off x="4046621" y="1805024"/>
            <a:ext cx="4492046" cy="4667250"/>
            <a:chOff x="3447184" y="1285875"/>
            <a:chExt cx="4492046" cy="466725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A69E9A3-4273-8555-7A00-0BDF9F3CA19B}"/>
                </a:ext>
              </a:extLst>
            </p:cNvPr>
            <p:cNvCxnSpPr>
              <a:cxnSpLocks/>
            </p:cNvCxnSpPr>
            <p:nvPr/>
          </p:nvCxnSpPr>
          <p:spPr>
            <a:xfrm>
              <a:off x="3447184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EA4D38-D980-92FF-9080-D9983B405670}"/>
                </a:ext>
              </a:extLst>
            </p:cNvPr>
            <p:cNvCxnSpPr>
              <a:cxnSpLocks/>
            </p:cNvCxnSpPr>
            <p:nvPr/>
          </p:nvCxnSpPr>
          <p:spPr>
            <a:xfrm>
              <a:off x="3568591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AC4C78E-449D-5911-9A51-24357F122683}"/>
                </a:ext>
              </a:extLst>
            </p:cNvPr>
            <p:cNvCxnSpPr>
              <a:cxnSpLocks/>
            </p:cNvCxnSpPr>
            <p:nvPr/>
          </p:nvCxnSpPr>
          <p:spPr>
            <a:xfrm>
              <a:off x="3689998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152F2BB-2BF3-732D-5E8D-29BEA060FB0B}"/>
                </a:ext>
              </a:extLst>
            </p:cNvPr>
            <p:cNvCxnSpPr>
              <a:cxnSpLocks/>
            </p:cNvCxnSpPr>
            <p:nvPr/>
          </p:nvCxnSpPr>
          <p:spPr>
            <a:xfrm>
              <a:off x="3811405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FFBF37-14C9-9F1A-D04F-13D7A2B2F750}"/>
                </a:ext>
              </a:extLst>
            </p:cNvPr>
            <p:cNvCxnSpPr>
              <a:cxnSpLocks/>
            </p:cNvCxnSpPr>
            <p:nvPr/>
          </p:nvCxnSpPr>
          <p:spPr>
            <a:xfrm>
              <a:off x="3932812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92BCEC-B353-CD8D-A440-CE1FB19539E4}"/>
                </a:ext>
              </a:extLst>
            </p:cNvPr>
            <p:cNvCxnSpPr>
              <a:cxnSpLocks/>
            </p:cNvCxnSpPr>
            <p:nvPr/>
          </p:nvCxnSpPr>
          <p:spPr>
            <a:xfrm>
              <a:off x="4054219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3DF0B92-0AAA-94E9-5C32-FA1B505A176C}"/>
                </a:ext>
              </a:extLst>
            </p:cNvPr>
            <p:cNvCxnSpPr>
              <a:cxnSpLocks/>
            </p:cNvCxnSpPr>
            <p:nvPr/>
          </p:nvCxnSpPr>
          <p:spPr>
            <a:xfrm>
              <a:off x="4175626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DAB914-DDF1-5BBC-570C-A6AEFCAFC4FB}"/>
                </a:ext>
              </a:extLst>
            </p:cNvPr>
            <p:cNvCxnSpPr>
              <a:cxnSpLocks/>
            </p:cNvCxnSpPr>
            <p:nvPr/>
          </p:nvCxnSpPr>
          <p:spPr>
            <a:xfrm>
              <a:off x="4297033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CCD9DD-DDD8-5AF6-CD9E-BCEC86D6268F}"/>
                </a:ext>
              </a:extLst>
            </p:cNvPr>
            <p:cNvCxnSpPr>
              <a:cxnSpLocks/>
            </p:cNvCxnSpPr>
            <p:nvPr/>
          </p:nvCxnSpPr>
          <p:spPr>
            <a:xfrm>
              <a:off x="4418440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EC4649D-CD70-465F-13DA-B646994E2E64}"/>
                </a:ext>
              </a:extLst>
            </p:cNvPr>
            <p:cNvCxnSpPr>
              <a:cxnSpLocks/>
            </p:cNvCxnSpPr>
            <p:nvPr/>
          </p:nvCxnSpPr>
          <p:spPr>
            <a:xfrm>
              <a:off x="4539847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769D78F-89BB-9CCD-7B05-5F78C9F4A6B9}"/>
                </a:ext>
              </a:extLst>
            </p:cNvPr>
            <p:cNvCxnSpPr>
              <a:cxnSpLocks/>
            </p:cNvCxnSpPr>
            <p:nvPr/>
          </p:nvCxnSpPr>
          <p:spPr>
            <a:xfrm>
              <a:off x="4661254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1AF983-4CFA-EE0D-49F2-CC1268EFD97F}"/>
                </a:ext>
              </a:extLst>
            </p:cNvPr>
            <p:cNvCxnSpPr>
              <a:cxnSpLocks/>
            </p:cNvCxnSpPr>
            <p:nvPr/>
          </p:nvCxnSpPr>
          <p:spPr>
            <a:xfrm>
              <a:off x="4782661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3E673D4-157C-FB1C-E940-A27B6E6359E5}"/>
                </a:ext>
              </a:extLst>
            </p:cNvPr>
            <p:cNvCxnSpPr>
              <a:cxnSpLocks/>
            </p:cNvCxnSpPr>
            <p:nvPr/>
          </p:nvCxnSpPr>
          <p:spPr>
            <a:xfrm>
              <a:off x="4904068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0A0EA-B102-0024-76A2-AF0DDA9B1E6E}"/>
                </a:ext>
              </a:extLst>
            </p:cNvPr>
            <p:cNvCxnSpPr>
              <a:cxnSpLocks/>
            </p:cNvCxnSpPr>
            <p:nvPr/>
          </p:nvCxnSpPr>
          <p:spPr>
            <a:xfrm>
              <a:off x="5025475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67E2ED-6BE2-C218-6C85-7CF5E296A9C8}"/>
                </a:ext>
              </a:extLst>
            </p:cNvPr>
            <p:cNvCxnSpPr>
              <a:cxnSpLocks/>
            </p:cNvCxnSpPr>
            <p:nvPr/>
          </p:nvCxnSpPr>
          <p:spPr>
            <a:xfrm>
              <a:off x="5268289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30616E-60DE-F437-6DD1-EDEFF2086ADA}"/>
                </a:ext>
              </a:extLst>
            </p:cNvPr>
            <p:cNvCxnSpPr>
              <a:cxnSpLocks/>
            </p:cNvCxnSpPr>
            <p:nvPr/>
          </p:nvCxnSpPr>
          <p:spPr>
            <a:xfrm>
              <a:off x="5511103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D5248C8-623E-7FA7-4DF4-CB34014D9F1F}"/>
                </a:ext>
              </a:extLst>
            </p:cNvPr>
            <p:cNvCxnSpPr>
              <a:cxnSpLocks/>
            </p:cNvCxnSpPr>
            <p:nvPr/>
          </p:nvCxnSpPr>
          <p:spPr>
            <a:xfrm>
              <a:off x="5753917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A6C954D-9E07-35FA-90BB-DA08B0631FEB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31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ED27A48-97DE-66B7-0EE2-A9784DF9A79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545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8F2324E-190D-D0F0-734E-15EF525BAE67}"/>
                </a:ext>
              </a:extLst>
            </p:cNvPr>
            <p:cNvCxnSpPr>
              <a:cxnSpLocks/>
            </p:cNvCxnSpPr>
            <p:nvPr/>
          </p:nvCxnSpPr>
          <p:spPr>
            <a:xfrm>
              <a:off x="6482359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E36395A-DF21-1967-CD08-05003D205D34}"/>
                </a:ext>
              </a:extLst>
            </p:cNvPr>
            <p:cNvCxnSpPr>
              <a:cxnSpLocks/>
            </p:cNvCxnSpPr>
            <p:nvPr/>
          </p:nvCxnSpPr>
          <p:spPr>
            <a:xfrm>
              <a:off x="5389696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2" name="Straight Connector 8191">
              <a:extLst>
                <a:ext uri="{FF2B5EF4-FFF2-40B4-BE49-F238E27FC236}">
                  <a16:creationId xmlns:a16="http://schemas.microsoft.com/office/drawing/2014/main" id="{986BC5E5-BD3E-0B38-7136-C92AD0DFA340}"/>
                </a:ext>
              </a:extLst>
            </p:cNvPr>
            <p:cNvCxnSpPr>
              <a:cxnSpLocks/>
            </p:cNvCxnSpPr>
            <p:nvPr/>
          </p:nvCxnSpPr>
          <p:spPr>
            <a:xfrm>
              <a:off x="5632510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3" name="Straight Connector 8192">
              <a:extLst>
                <a:ext uri="{FF2B5EF4-FFF2-40B4-BE49-F238E27FC236}">
                  <a16:creationId xmlns:a16="http://schemas.microsoft.com/office/drawing/2014/main" id="{79AA64FE-94D7-7590-ED05-2F605A8EF079}"/>
                </a:ext>
              </a:extLst>
            </p:cNvPr>
            <p:cNvCxnSpPr>
              <a:cxnSpLocks/>
            </p:cNvCxnSpPr>
            <p:nvPr/>
          </p:nvCxnSpPr>
          <p:spPr>
            <a:xfrm>
              <a:off x="5875324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5" name="Straight Connector 8194">
              <a:extLst>
                <a:ext uri="{FF2B5EF4-FFF2-40B4-BE49-F238E27FC236}">
                  <a16:creationId xmlns:a16="http://schemas.microsoft.com/office/drawing/2014/main" id="{25C798C2-1B89-D397-8F83-1B26A02BFDAB}"/>
                </a:ext>
              </a:extLst>
            </p:cNvPr>
            <p:cNvCxnSpPr>
              <a:cxnSpLocks/>
            </p:cNvCxnSpPr>
            <p:nvPr/>
          </p:nvCxnSpPr>
          <p:spPr>
            <a:xfrm>
              <a:off x="6118138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6" name="Straight Connector 8195">
              <a:extLst>
                <a:ext uri="{FF2B5EF4-FFF2-40B4-BE49-F238E27FC236}">
                  <a16:creationId xmlns:a16="http://schemas.microsoft.com/office/drawing/2014/main" id="{FF00B536-8B0B-7C5C-7699-6A5D931EA53B}"/>
                </a:ext>
              </a:extLst>
            </p:cNvPr>
            <p:cNvCxnSpPr>
              <a:cxnSpLocks/>
            </p:cNvCxnSpPr>
            <p:nvPr/>
          </p:nvCxnSpPr>
          <p:spPr>
            <a:xfrm>
              <a:off x="6360952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7" name="Straight Connector 8196">
              <a:extLst>
                <a:ext uri="{FF2B5EF4-FFF2-40B4-BE49-F238E27FC236}">
                  <a16:creationId xmlns:a16="http://schemas.microsoft.com/office/drawing/2014/main" id="{4B41D8B5-14D4-BB17-C92B-035988214412}"/>
                </a:ext>
              </a:extLst>
            </p:cNvPr>
            <p:cNvCxnSpPr>
              <a:cxnSpLocks/>
            </p:cNvCxnSpPr>
            <p:nvPr/>
          </p:nvCxnSpPr>
          <p:spPr>
            <a:xfrm>
              <a:off x="6603766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8" name="Straight Connector 8197">
              <a:extLst>
                <a:ext uri="{FF2B5EF4-FFF2-40B4-BE49-F238E27FC236}">
                  <a16:creationId xmlns:a16="http://schemas.microsoft.com/office/drawing/2014/main" id="{CDE27847-E6A8-FFA5-092B-E1593ECF5FCD}"/>
                </a:ext>
              </a:extLst>
            </p:cNvPr>
            <p:cNvCxnSpPr>
              <a:cxnSpLocks/>
            </p:cNvCxnSpPr>
            <p:nvPr/>
          </p:nvCxnSpPr>
          <p:spPr>
            <a:xfrm>
              <a:off x="6725173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9" name="Straight Connector 8198">
              <a:extLst>
                <a:ext uri="{FF2B5EF4-FFF2-40B4-BE49-F238E27FC236}">
                  <a16:creationId xmlns:a16="http://schemas.microsoft.com/office/drawing/2014/main" id="{E22FD173-0DFC-2034-2667-13F243FBDD00}"/>
                </a:ext>
              </a:extLst>
            </p:cNvPr>
            <p:cNvCxnSpPr>
              <a:cxnSpLocks/>
            </p:cNvCxnSpPr>
            <p:nvPr/>
          </p:nvCxnSpPr>
          <p:spPr>
            <a:xfrm>
              <a:off x="6846580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0" name="Straight Connector 8199">
              <a:extLst>
                <a:ext uri="{FF2B5EF4-FFF2-40B4-BE49-F238E27FC236}">
                  <a16:creationId xmlns:a16="http://schemas.microsoft.com/office/drawing/2014/main" id="{1CB79854-C8C3-8B52-6848-92B37EDBD581}"/>
                </a:ext>
              </a:extLst>
            </p:cNvPr>
            <p:cNvCxnSpPr>
              <a:cxnSpLocks/>
            </p:cNvCxnSpPr>
            <p:nvPr/>
          </p:nvCxnSpPr>
          <p:spPr>
            <a:xfrm>
              <a:off x="6967987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1" name="Straight Connector 8200">
              <a:extLst>
                <a:ext uri="{FF2B5EF4-FFF2-40B4-BE49-F238E27FC236}">
                  <a16:creationId xmlns:a16="http://schemas.microsoft.com/office/drawing/2014/main" id="{0487D461-57B5-B22B-0D4D-CD4B3AA93EA1}"/>
                </a:ext>
              </a:extLst>
            </p:cNvPr>
            <p:cNvCxnSpPr>
              <a:cxnSpLocks/>
            </p:cNvCxnSpPr>
            <p:nvPr/>
          </p:nvCxnSpPr>
          <p:spPr>
            <a:xfrm>
              <a:off x="7089394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2" name="Straight Connector 8201">
              <a:extLst>
                <a:ext uri="{FF2B5EF4-FFF2-40B4-BE49-F238E27FC236}">
                  <a16:creationId xmlns:a16="http://schemas.microsoft.com/office/drawing/2014/main" id="{C2FE1A1E-39C4-67A3-0A12-380EB13D8159}"/>
                </a:ext>
              </a:extLst>
            </p:cNvPr>
            <p:cNvCxnSpPr>
              <a:cxnSpLocks/>
            </p:cNvCxnSpPr>
            <p:nvPr/>
          </p:nvCxnSpPr>
          <p:spPr>
            <a:xfrm>
              <a:off x="7210801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3" name="Straight Connector 8202">
              <a:extLst>
                <a:ext uri="{FF2B5EF4-FFF2-40B4-BE49-F238E27FC236}">
                  <a16:creationId xmlns:a16="http://schemas.microsoft.com/office/drawing/2014/main" id="{1EB17FEB-E3D4-6EF6-1E75-AA4924CAB505}"/>
                </a:ext>
              </a:extLst>
            </p:cNvPr>
            <p:cNvCxnSpPr>
              <a:cxnSpLocks/>
            </p:cNvCxnSpPr>
            <p:nvPr/>
          </p:nvCxnSpPr>
          <p:spPr>
            <a:xfrm>
              <a:off x="7332208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4" name="Straight Connector 8203">
              <a:extLst>
                <a:ext uri="{FF2B5EF4-FFF2-40B4-BE49-F238E27FC236}">
                  <a16:creationId xmlns:a16="http://schemas.microsoft.com/office/drawing/2014/main" id="{CFB207FC-735F-F3E5-909B-D53AF6A3EA1F}"/>
                </a:ext>
              </a:extLst>
            </p:cNvPr>
            <p:cNvCxnSpPr>
              <a:cxnSpLocks/>
            </p:cNvCxnSpPr>
            <p:nvPr/>
          </p:nvCxnSpPr>
          <p:spPr>
            <a:xfrm>
              <a:off x="7453615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5" name="Straight Connector 8204">
              <a:extLst>
                <a:ext uri="{FF2B5EF4-FFF2-40B4-BE49-F238E27FC236}">
                  <a16:creationId xmlns:a16="http://schemas.microsoft.com/office/drawing/2014/main" id="{9D4E7E1C-0D8B-0517-1D6F-1CC667A7D5F7}"/>
                </a:ext>
              </a:extLst>
            </p:cNvPr>
            <p:cNvCxnSpPr>
              <a:cxnSpLocks/>
            </p:cNvCxnSpPr>
            <p:nvPr/>
          </p:nvCxnSpPr>
          <p:spPr>
            <a:xfrm>
              <a:off x="7575022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6" name="Straight Connector 8205">
              <a:extLst>
                <a:ext uri="{FF2B5EF4-FFF2-40B4-BE49-F238E27FC236}">
                  <a16:creationId xmlns:a16="http://schemas.microsoft.com/office/drawing/2014/main" id="{D2794D81-7235-C228-4F51-36A70D1E378F}"/>
                </a:ext>
              </a:extLst>
            </p:cNvPr>
            <p:cNvCxnSpPr>
              <a:cxnSpLocks/>
            </p:cNvCxnSpPr>
            <p:nvPr/>
          </p:nvCxnSpPr>
          <p:spPr>
            <a:xfrm>
              <a:off x="7696429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7" name="Straight Connector 8206">
              <a:extLst>
                <a:ext uri="{FF2B5EF4-FFF2-40B4-BE49-F238E27FC236}">
                  <a16:creationId xmlns:a16="http://schemas.microsoft.com/office/drawing/2014/main" id="{3BD0F1BD-D73D-E6B1-810B-7B13D3978240}"/>
                </a:ext>
              </a:extLst>
            </p:cNvPr>
            <p:cNvCxnSpPr>
              <a:cxnSpLocks/>
            </p:cNvCxnSpPr>
            <p:nvPr/>
          </p:nvCxnSpPr>
          <p:spPr>
            <a:xfrm>
              <a:off x="7817836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8" name="Straight Connector 8207">
              <a:extLst>
                <a:ext uri="{FF2B5EF4-FFF2-40B4-BE49-F238E27FC236}">
                  <a16:creationId xmlns:a16="http://schemas.microsoft.com/office/drawing/2014/main" id="{A865BEEE-D4A4-C656-C0BA-EF4ACD04D88A}"/>
                </a:ext>
              </a:extLst>
            </p:cNvPr>
            <p:cNvCxnSpPr>
              <a:cxnSpLocks/>
            </p:cNvCxnSpPr>
            <p:nvPr/>
          </p:nvCxnSpPr>
          <p:spPr>
            <a:xfrm>
              <a:off x="7939230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8" name="Straight Connector 8247">
              <a:extLst>
                <a:ext uri="{FF2B5EF4-FFF2-40B4-BE49-F238E27FC236}">
                  <a16:creationId xmlns:a16="http://schemas.microsoft.com/office/drawing/2014/main" id="{9B1D3762-C133-E207-7F0D-3D8C7791A91F}"/>
                </a:ext>
              </a:extLst>
            </p:cNvPr>
            <p:cNvCxnSpPr>
              <a:cxnSpLocks/>
            </p:cNvCxnSpPr>
            <p:nvPr/>
          </p:nvCxnSpPr>
          <p:spPr>
            <a:xfrm>
              <a:off x="5146882" y="1285875"/>
              <a:ext cx="0" cy="4667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52" name="Title 2">
            <a:extLst>
              <a:ext uri="{FF2B5EF4-FFF2-40B4-BE49-F238E27FC236}">
                <a16:creationId xmlns:a16="http://schemas.microsoft.com/office/drawing/2014/main" id="{0FEE7576-E60B-94D8-A6A3-466EDDC08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133" y="603780"/>
            <a:ext cx="11078395" cy="653520"/>
          </a:xfrm>
        </p:spPr>
        <p:txBody>
          <a:bodyPr/>
          <a:lstStyle/>
          <a:p>
            <a:r>
              <a:rPr lang="en-GB" dirty="0"/>
              <a:t>Convolutional neural network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EDBC7D23-6612-F6BB-3FF5-9093E24ED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763" y="1360543"/>
            <a:ext cx="5902950" cy="559579"/>
          </a:xfrm>
        </p:spPr>
        <p:txBody>
          <a:bodyPr/>
          <a:lstStyle/>
          <a:p>
            <a:r>
              <a:rPr lang="en-US" dirty="0" err="1"/>
              <a:t>cnn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746644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Convolutional neural network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8B2AE5-A715-79EB-CB69-22CA279AC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Source: </a:t>
            </a:r>
            <a:r>
              <a:rPr lang="en-GB" dirty="0">
                <a:hlinkClick r:id="rId2"/>
              </a:rPr>
              <a:t>https://www.mdpi.com/2072-4292/15/7/1821</a:t>
            </a:r>
            <a:r>
              <a:rPr lang="en-GB" dirty="0"/>
              <a:t>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2691F01-56CA-5F7C-0948-A5F797CF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8686" y="1790699"/>
            <a:ext cx="11026648" cy="374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4">
            <a:extLst>
              <a:ext uri="{FF2B5EF4-FFF2-40B4-BE49-F238E27FC236}">
                <a16:creationId xmlns:a16="http://schemas.microsoft.com/office/drawing/2014/main" id="{82BB38BA-0DE7-F528-670B-3EFF8874D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763" y="1360543"/>
            <a:ext cx="5902950" cy="559579"/>
          </a:xfrm>
        </p:spPr>
        <p:txBody>
          <a:bodyPr/>
          <a:lstStyle/>
          <a:p>
            <a:r>
              <a:rPr lang="en-US" dirty="0" err="1"/>
              <a:t>cnn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001953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Convolutional neural network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8B2AE5-A715-79EB-CB69-22CA279AC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Source: </a:t>
            </a:r>
            <a:r>
              <a:rPr lang="en-GB" dirty="0">
                <a:hlinkClick r:id="rId2"/>
              </a:rPr>
              <a:t>https://www.mdpi.com/2072-4292/15/7/1821</a:t>
            </a:r>
            <a:r>
              <a:rPr lang="en-GB" dirty="0"/>
              <a:t>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2691F01-56CA-5F7C-0948-A5F797CFA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8686" y="1790699"/>
            <a:ext cx="11026648" cy="374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4">
            <a:extLst>
              <a:ext uri="{FF2B5EF4-FFF2-40B4-BE49-F238E27FC236}">
                <a16:creationId xmlns:a16="http://schemas.microsoft.com/office/drawing/2014/main" id="{82BB38BA-0DE7-F528-670B-3EFF8874D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763" y="1360543"/>
            <a:ext cx="5902950" cy="559579"/>
          </a:xfrm>
        </p:spPr>
        <p:txBody>
          <a:bodyPr/>
          <a:lstStyle/>
          <a:p>
            <a:r>
              <a:rPr lang="en-US" dirty="0" err="1"/>
              <a:t>cnn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687008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Convolutional neural network</a:t>
            </a:r>
          </a:p>
        </p:txBody>
      </p:sp>
      <p:pic>
        <p:nvPicPr>
          <p:cNvPr id="5" name="Picture 4" descr="A close-up of a yellow and purple background&#10;&#10;Description automatically generated">
            <a:extLst>
              <a:ext uri="{FF2B5EF4-FFF2-40B4-BE49-F238E27FC236}">
                <a16:creationId xmlns:a16="http://schemas.microsoft.com/office/drawing/2014/main" id="{2BAC6C85-3D7C-8DA7-20D1-E9DB3AFA93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42"/>
          <a:stretch/>
        </p:blipFill>
        <p:spPr>
          <a:xfrm>
            <a:off x="3616452" y="1415005"/>
            <a:ext cx="5152103" cy="5174935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AA8BE537-2A0D-8379-E321-C83E18147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763" y="1360543"/>
            <a:ext cx="5902950" cy="559579"/>
          </a:xfrm>
        </p:spPr>
        <p:txBody>
          <a:bodyPr/>
          <a:lstStyle/>
          <a:p>
            <a:r>
              <a:rPr lang="en-US" dirty="0" err="1"/>
              <a:t>cnn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040987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Convolutional neural network</a:t>
            </a:r>
          </a:p>
        </p:txBody>
      </p:sp>
      <p:pic>
        <p:nvPicPr>
          <p:cNvPr id="8" name="Picture 7" descr="A yellow and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26F2390D-9469-6ED6-403C-74D2D783FA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22"/>
          <a:stretch/>
        </p:blipFill>
        <p:spPr>
          <a:xfrm>
            <a:off x="3616452" y="1415005"/>
            <a:ext cx="5361867" cy="517493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366A2BA-E69E-5BBD-514A-A5B378D8EAF3}"/>
              </a:ext>
            </a:extLst>
          </p:cNvPr>
          <p:cNvGrpSpPr/>
          <p:nvPr/>
        </p:nvGrpSpPr>
        <p:grpSpPr>
          <a:xfrm>
            <a:off x="4016829" y="1687287"/>
            <a:ext cx="4626428" cy="4588705"/>
            <a:chOff x="4016829" y="1687287"/>
            <a:chExt cx="4626428" cy="458870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2FE8AE-28AB-7746-769B-D4FA088FFBF4}"/>
                </a:ext>
              </a:extLst>
            </p:cNvPr>
            <p:cNvSpPr/>
            <p:nvPr/>
          </p:nvSpPr>
          <p:spPr>
            <a:xfrm>
              <a:off x="4016829" y="1687287"/>
              <a:ext cx="4626428" cy="4588705"/>
            </a:xfrm>
            <a:custGeom>
              <a:avLst/>
              <a:gdLst>
                <a:gd name="connsiteX0" fmla="*/ 0 w 4626428"/>
                <a:gd name="connsiteY0" fmla="*/ 0 h 4604657"/>
                <a:gd name="connsiteX1" fmla="*/ 642257 w 4626428"/>
                <a:gd name="connsiteY1" fmla="*/ 0 h 4604657"/>
                <a:gd name="connsiteX2" fmla="*/ 762000 w 4626428"/>
                <a:gd name="connsiteY2" fmla="*/ 381000 h 4604657"/>
                <a:gd name="connsiteX3" fmla="*/ 968828 w 4626428"/>
                <a:gd name="connsiteY3" fmla="*/ 794657 h 4604657"/>
                <a:gd name="connsiteX4" fmla="*/ 1153885 w 4626428"/>
                <a:gd name="connsiteY4" fmla="*/ 816429 h 4604657"/>
                <a:gd name="connsiteX5" fmla="*/ 1262742 w 4626428"/>
                <a:gd name="connsiteY5" fmla="*/ 805543 h 4604657"/>
                <a:gd name="connsiteX6" fmla="*/ 1741714 w 4626428"/>
                <a:gd name="connsiteY6" fmla="*/ 1175657 h 4604657"/>
                <a:gd name="connsiteX7" fmla="*/ 2231571 w 4626428"/>
                <a:gd name="connsiteY7" fmla="*/ 1491343 h 4604657"/>
                <a:gd name="connsiteX8" fmla="*/ 2383971 w 4626428"/>
                <a:gd name="connsiteY8" fmla="*/ 1502229 h 4604657"/>
                <a:gd name="connsiteX9" fmla="*/ 2569028 w 4626428"/>
                <a:gd name="connsiteY9" fmla="*/ 1687286 h 4604657"/>
                <a:gd name="connsiteX10" fmla="*/ 2656114 w 4626428"/>
                <a:gd name="connsiteY10" fmla="*/ 1883229 h 4604657"/>
                <a:gd name="connsiteX11" fmla="*/ 2830285 w 4626428"/>
                <a:gd name="connsiteY11" fmla="*/ 2438400 h 4604657"/>
                <a:gd name="connsiteX12" fmla="*/ 3254828 w 4626428"/>
                <a:gd name="connsiteY12" fmla="*/ 2917372 h 4604657"/>
                <a:gd name="connsiteX13" fmla="*/ 3396342 w 4626428"/>
                <a:gd name="connsiteY13" fmla="*/ 3069772 h 4604657"/>
                <a:gd name="connsiteX14" fmla="*/ 3429000 w 4626428"/>
                <a:gd name="connsiteY14" fmla="*/ 3450772 h 4604657"/>
                <a:gd name="connsiteX15" fmla="*/ 3320142 w 4626428"/>
                <a:gd name="connsiteY15" fmla="*/ 3864429 h 4604657"/>
                <a:gd name="connsiteX16" fmla="*/ 3352800 w 4626428"/>
                <a:gd name="connsiteY16" fmla="*/ 4463143 h 4604657"/>
                <a:gd name="connsiteX17" fmla="*/ 4234542 w 4626428"/>
                <a:gd name="connsiteY17" fmla="*/ 3984172 h 4604657"/>
                <a:gd name="connsiteX18" fmla="*/ 4430485 w 4626428"/>
                <a:gd name="connsiteY18" fmla="*/ 3831772 h 4604657"/>
                <a:gd name="connsiteX19" fmla="*/ 4626428 w 4626428"/>
                <a:gd name="connsiteY19" fmla="*/ 3581400 h 4604657"/>
                <a:gd name="connsiteX20" fmla="*/ 4626428 w 4626428"/>
                <a:gd name="connsiteY20" fmla="*/ 4604657 h 4604657"/>
                <a:gd name="connsiteX21" fmla="*/ 0 w 4626428"/>
                <a:gd name="connsiteY21" fmla="*/ 4604657 h 4604657"/>
                <a:gd name="connsiteX22" fmla="*/ 0 w 4626428"/>
                <a:gd name="connsiteY22" fmla="*/ 0 h 460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626428" h="4604657">
                  <a:moveTo>
                    <a:pt x="0" y="0"/>
                  </a:moveTo>
                  <a:lnTo>
                    <a:pt x="642257" y="0"/>
                  </a:lnTo>
                  <a:lnTo>
                    <a:pt x="762000" y="381000"/>
                  </a:lnTo>
                  <a:lnTo>
                    <a:pt x="968828" y="794657"/>
                  </a:lnTo>
                  <a:lnTo>
                    <a:pt x="1153885" y="816429"/>
                  </a:lnTo>
                  <a:lnTo>
                    <a:pt x="1262742" y="805543"/>
                  </a:lnTo>
                  <a:lnTo>
                    <a:pt x="1741714" y="1175657"/>
                  </a:lnTo>
                  <a:lnTo>
                    <a:pt x="2231571" y="1491343"/>
                  </a:lnTo>
                  <a:lnTo>
                    <a:pt x="2383971" y="1502229"/>
                  </a:lnTo>
                  <a:lnTo>
                    <a:pt x="2569028" y="1687286"/>
                  </a:lnTo>
                  <a:lnTo>
                    <a:pt x="2656114" y="1883229"/>
                  </a:lnTo>
                  <a:lnTo>
                    <a:pt x="2830285" y="2438400"/>
                  </a:lnTo>
                  <a:lnTo>
                    <a:pt x="3254828" y="2917372"/>
                  </a:lnTo>
                  <a:lnTo>
                    <a:pt x="3396342" y="3069772"/>
                  </a:lnTo>
                  <a:lnTo>
                    <a:pt x="3429000" y="3450772"/>
                  </a:lnTo>
                  <a:lnTo>
                    <a:pt x="3320142" y="3864429"/>
                  </a:lnTo>
                  <a:lnTo>
                    <a:pt x="3352800" y="4463143"/>
                  </a:lnTo>
                  <a:lnTo>
                    <a:pt x="4234542" y="3984172"/>
                  </a:lnTo>
                  <a:lnTo>
                    <a:pt x="4430485" y="3831772"/>
                  </a:lnTo>
                  <a:lnTo>
                    <a:pt x="4626428" y="3581400"/>
                  </a:lnTo>
                  <a:lnTo>
                    <a:pt x="4626428" y="4604657"/>
                  </a:lnTo>
                  <a:lnTo>
                    <a:pt x="0" y="460465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79986E-63F8-D9BC-E9E0-8B9B914E693F}"/>
                </a:ext>
              </a:extLst>
            </p:cNvPr>
            <p:cNvSpPr/>
            <p:nvPr/>
          </p:nvSpPr>
          <p:spPr>
            <a:xfrm>
              <a:off x="7358742" y="2057400"/>
              <a:ext cx="1273629" cy="2275114"/>
            </a:xfrm>
            <a:custGeom>
              <a:avLst/>
              <a:gdLst>
                <a:gd name="connsiteX0" fmla="*/ 1273629 w 1273629"/>
                <a:gd name="connsiteY0" fmla="*/ 0 h 2275114"/>
                <a:gd name="connsiteX1" fmla="*/ 1034143 w 1273629"/>
                <a:gd name="connsiteY1" fmla="*/ 239486 h 2275114"/>
                <a:gd name="connsiteX2" fmla="*/ 849086 w 1273629"/>
                <a:gd name="connsiteY2" fmla="*/ 261257 h 2275114"/>
                <a:gd name="connsiteX3" fmla="*/ 674915 w 1273629"/>
                <a:gd name="connsiteY3" fmla="*/ 370114 h 2275114"/>
                <a:gd name="connsiteX4" fmla="*/ 511629 w 1273629"/>
                <a:gd name="connsiteY4" fmla="*/ 315686 h 2275114"/>
                <a:gd name="connsiteX5" fmla="*/ 555172 w 1273629"/>
                <a:gd name="connsiteY5" fmla="*/ 489857 h 2275114"/>
                <a:gd name="connsiteX6" fmla="*/ 544286 w 1273629"/>
                <a:gd name="connsiteY6" fmla="*/ 609600 h 2275114"/>
                <a:gd name="connsiteX7" fmla="*/ 446315 w 1273629"/>
                <a:gd name="connsiteY7" fmla="*/ 664029 h 2275114"/>
                <a:gd name="connsiteX8" fmla="*/ 272143 w 1273629"/>
                <a:gd name="connsiteY8" fmla="*/ 707571 h 2275114"/>
                <a:gd name="connsiteX9" fmla="*/ 141515 w 1273629"/>
                <a:gd name="connsiteY9" fmla="*/ 576943 h 2275114"/>
                <a:gd name="connsiteX10" fmla="*/ 0 w 1273629"/>
                <a:gd name="connsiteY10" fmla="*/ 544286 h 2275114"/>
                <a:gd name="connsiteX11" fmla="*/ 97972 w 1273629"/>
                <a:gd name="connsiteY11" fmla="*/ 631371 h 2275114"/>
                <a:gd name="connsiteX12" fmla="*/ 130629 w 1273629"/>
                <a:gd name="connsiteY12" fmla="*/ 740229 h 2275114"/>
                <a:gd name="connsiteX13" fmla="*/ 130629 w 1273629"/>
                <a:gd name="connsiteY13" fmla="*/ 740229 h 2275114"/>
                <a:gd name="connsiteX14" fmla="*/ 261257 w 1273629"/>
                <a:gd name="connsiteY14" fmla="*/ 1001486 h 2275114"/>
                <a:gd name="connsiteX15" fmla="*/ 402772 w 1273629"/>
                <a:gd name="connsiteY15" fmla="*/ 1121229 h 2275114"/>
                <a:gd name="connsiteX16" fmla="*/ 555172 w 1273629"/>
                <a:gd name="connsiteY16" fmla="*/ 1175657 h 2275114"/>
                <a:gd name="connsiteX17" fmla="*/ 718457 w 1273629"/>
                <a:gd name="connsiteY17" fmla="*/ 1480457 h 2275114"/>
                <a:gd name="connsiteX18" fmla="*/ 783772 w 1273629"/>
                <a:gd name="connsiteY18" fmla="*/ 1643743 h 2275114"/>
                <a:gd name="connsiteX19" fmla="*/ 751115 w 1273629"/>
                <a:gd name="connsiteY19" fmla="*/ 1861457 h 2275114"/>
                <a:gd name="connsiteX20" fmla="*/ 990600 w 1273629"/>
                <a:gd name="connsiteY20" fmla="*/ 2111829 h 2275114"/>
                <a:gd name="connsiteX21" fmla="*/ 1110343 w 1273629"/>
                <a:gd name="connsiteY21" fmla="*/ 2275114 h 2275114"/>
                <a:gd name="connsiteX22" fmla="*/ 1273629 w 1273629"/>
                <a:gd name="connsiteY22" fmla="*/ 2242457 h 2275114"/>
                <a:gd name="connsiteX23" fmla="*/ 1273629 w 1273629"/>
                <a:gd name="connsiteY23" fmla="*/ 0 h 227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3629" h="2275114">
                  <a:moveTo>
                    <a:pt x="1273629" y="0"/>
                  </a:moveTo>
                  <a:lnTo>
                    <a:pt x="1034143" y="239486"/>
                  </a:lnTo>
                  <a:lnTo>
                    <a:pt x="849086" y="261257"/>
                  </a:lnTo>
                  <a:lnTo>
                    <a:pt x="674915" y="370114"/>
                  </a:lnTo>
                  <a:lnTo>
                    <a:pt x="511629" y="315686"/>
                  </a:lnTo>
                  <a:lnTo>
                    <a:pt x="555172" y="489857"/>
                  </a:lnTo>
                  <a:lnTo>
                    <a:pt x="544286" y="609600"/>
                  </a:lnTo>
                  <a:lnTo>
                    <a:pt x="446315" y="664029"/>
                  </a:lnTo>
                  <a:lnTo>
                    <a:pt x="272143" y="707571"/>
                  </a:lnTo>
                  <a:lnTo>
                    <a:pt x="141515" y="576943"/>
                  </a:lnTo>
                  <a:lnTo>
                    <a:pt x="0" y="544286"/>
                  </a:lnTo>
                  <a:lnTo>
                    <a:pt x="97972" y="631371"/>
                  </a:lnTo>
                  <a:lnTo>
                    <a:pt x="130629" y="740229"/>
                  </a:lnTo>
                  <a:lnTo>
                    <a:pt x="130629" y="740229"/>
                  </a:lnTo>
                  <a:lnTo>
                    <a:pt x="261257" y="1001486"/>
                  </a:lnTo>
                  <a:lnTo>
                    <a:pt x="402772" y="1121229"/>
                  </a:lnTo>
                  <a:lnTo>
                    <a:pt x="555172" y="1175657"/>
                  </a:lnTo>
                  <a:lnTo>
                    <a:pt x="718457" y="1480457"/>
                  </a:lnTo>
                  <a:lnTo>
                    <a:pt x="783772" y="1643743"/>
                  </a:lnTo>
                  <a:lnTo>
                    <a:pt x="751115" y="1861457"/>
                  </a:lnTo>
                  <a:lnTo>
                    <a:pt x="990600" y="2111829"/>
                  </a:lnTo>
                  <a:lnTo>
                    <a:pt x="1110343" y="2275114"/>
                  </a:lnTo>
                  <a:lnTo>
                    <a:pt x="1273629" y="2242457"/>
                  </a:lnTo>
                  <a:lnTo>
                    <a:pt x="1273629" y="0"/>
                  </a:lnTo>
                  <a:close/>
                </a:path>
              </a:pathLst>
            </a:cu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sp>
        <p:nvSpPr>
          <p:cNvPr id="4" name="Subtitle 4">
            <a:extLst>
              <a:ext uri="{FF2B5EF4-FFF2-40B4-BE49-F238E27FC236}">
                <a16:creationId xmlns:a16="http://schemas.microsoft.com/office/drawing/2014/main" id="{D1B6A910-7F8A-5C4F-C23B-CEC8CF100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763" y="1360543"/>
            <a:ext cx="5902950" cy="559579"/>
          </a:xfrm>
        </p:spPr>
        <p:txBody>
          <a:bodyPr/>
          <a:lstStyle/>
          <a:p>
            <a:r>
              <a:rPr lang="en-US" dirty="0" err="1"/>
              <a:t>cnn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412003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790F11-99BB-E548-0259-978DB1CCACFA}"/>
              </a:ext>
            </a:extLst>
          </p:cNvPr>
          <p:cNvSpPr txBox="1">
            <a:spLocks/>
          </p:cNvSpPr>
          <p:nvPr/>
        </p:nvSpPr>
        <p:spPr>
          <a:xfrm>
            <a:off x="756000" y="1752525"/>
            <a:ext cx="11052000" cy="3744000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/>
              <a:t>Basic approach for data driven modelling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1">
                    <a:lumMod val="85000"/>
                  </a:schemeClr>
                </a:solidFill>
              </a:rPr>
              <a:t>Use linear equation to model relation between independent and dependent variables</a:t>
            </a:r>
            <a:endParaRPr lang="en-001" sz="3000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5035E-C79F-70FD-7A3D-DE7604177961}"/>
                  </a:ext>
                </a:extLst>
              </p:cNvPr>
              <p:cNvSpPr txBox="1"/>
              <p:nvPr/>
            </p:nvSpPr>
            <p:spPr>
              <a:xfrm>
                <a:off x="2754724" y="4067123"/>
                <a:ext cx="7061741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001" sz="66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001" sz="6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001" sz="66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001" sz="6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001" sz="66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001" sz="66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001" sz="6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001" sz="6600" i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001" sz="6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001" sz="6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001" sz="66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001" sz="6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001" sz="6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001" sz="6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5035E-C79F-70FD-7A3D-DE760417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724" y="4067123"/>
                <a:ext cx="7061741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641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Convolutional neural network</a:t>
            </a:r>
          </a:p>
        </p:txBody>
      </p:sp>
      <p:pic>
        <p:nvPicPr>
          <p:cNvPr id="9" name="Picture 8" descr="A yellow and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CC099B02-D038-D557-7222-A6E7F66EB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9" r="12094"/>
          <a:stretch/>
        </p:blipFill>
        <p:spPr>
          <a:xfrm>
            <a:off x="3592283" y="1415005"/>
            <a:ext cx="5214257" cy="5174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B1D469-C344-7254-DB6D-7A8795B802A6}"/>
              </a:ext>
            </a:extLst>
          </p:cNvPr>
          <p:cNvSpPr txBox="1"/>
          <p:nvPr/>
        </p:nvSpPr>
        <p:spPr>
          <a:xfrm>
            <a:off x="734133" y="2664304"/>
            <a:ext cx="30390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accent3"/>
                </a:solidFill>
              </a:rPr>
              <a:t>Burnt area</a:t>
            </a:r>
            <a:endParaRPr lang="en-001" sz="6000" b="1" dirty="0">
              <a:solidFill>
                <a:schemeClr val="accent3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4B09C4-77C2-5541-2DEA-2E12FA27E269}"/>
              </a:ext>
            </a:extLst>
          </p:cNvPr>
          <p:cNvCxnSpPr>
            <a:cxnSpLocks/>
          </p:cNvCxnSpPr>
          <p:nvPr/>
        </p:nvCxnSpPr>
        <p:spPr>
          <a:xfrm flipV="1">
            <a:off x="3320143" y="3429000"/>
            <a:ext cx="1709057" cy="190500"/>
          </a:xfrm>
          <a:prstGeom prst="straightConnector1">
            <a:avLst/>
          </a:prstGeom>
          <a:ln w="76200">
            <a:solidFill>
              <a:schemeClr val="accent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287EA9-8F25-B254-98F0-B576DF386D9F}"/>
              </a:ext>
            </a:extLst>
          </p:cNvPr>
          <p:cNvSpPr txBox="1"/>
          <p:nvPr/>
        </p:nvSpPr>
        <p:spPr>
          <a:xfrm>
            <a:off x="8937170" y="2664304"/>
            <a:ext cx="32548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440154"/>
                </a:solidFill>
              </a:rPr>
              <a:t>Not burnt area</a:t>
            </a:r>
            <a:endParaRPr lang="en-001" sz="6000" b="1" dirty="0">
              <a:solidFill>
                <a:srgbClr val="440154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FD7289-DA3B-1045-352B-F6CED1E6579E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65571" y="3633800"/>
            <a:ext cx="1371599" cy="14300"/>
          </a:xfrm>
          <a:prstGeom prst="straightConnector1">
            <a:avLst/>
          </a:prstGeom>
          <a:ln w="76200">
            <a:solidFill>
              <a:schemeClr val="accent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4">
            <a:extLst>
              <a:ext uri="{FF2B5EF4-FFF2-40B4-BE49-F238E27FC236}">
                <a16:creationId xmlns:a16="http://schemas.microsoft.com/office/drawing/2014/main" id="{FC63E0A5-6E6B-1172-3B40-FDF2D1AC6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763" y="1360543"/>
            <a:ext cx="5902950" cy="559579"/>
          </a:xfrm>
        </p:spPr>
        <p:txBody>
          <a:bodyPr/>
          <a:lstStyle/>
          <a:p>
            <a:r>
              <a:rPr lang="en-US" dirty="0" err="1"/>
              <a:t>cnn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255098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Recurrent neural network </a:t>
            </a:r>
            <a:br>
              <a:rPr lang="en-GB" dirty="0"/>
            </a:br>
            <a:r>
              <a:rPr lang="en-GB" dirty="0"/>
              <a:t>and transformers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7C2D08-BFCD-74F1-AE7B-7F68BDA8313F}"/>
              </a:ext>
            </a:extLst>
          </p:cNvPr>
          <p:cNvSpPr txBox="1">
            <a:spLocks/>
          </p:cNvSpPr>
          <p:nvPr/>
        </p:nvSpPr>
        <p:spPr>
          <a:xfrm>
            <a:off x="755999" y="2058912"/>
            <a:ext cx="6524031" cy="3886276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 b="1" dirty="0"/>
              <a:t>RNNs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Handle sequential data, capturing temporal dependencies through directed cycles</a:t>
            </a:r>
          </a:p>
          <a:p>
            <a:pPr lvl="1">
              <a:lnSpc>
                <a:spcPct val="100000"/>
              </a:lnSpc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E.g., precipitation forecasting, text translation, voice recognition</a:t>
            </a:r>
          </a:p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Process sequential data step by step, identifying patterns </a:t>
            </a:r>
          </a:p>
          <a:p>
            <a:pPr lvl="1">
              <a:lnSpc>
                <a:spcPct val="100000"/>
              </a:lnSpc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E.g., can identify earthquake precursors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100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100" b="1" dirty="0">
                <a:solidFill>
                  <a:schemeClr val="bg1">
                    <a:lumMod val="85000"/>
                  </a:schemeClr>
                </a:solidFill>
              </a:rPr>
              <a:t>Transformers</a:t>
            </a:r>
          </a:p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A newer architecture that excel at analyzing entire sequences at once, capturing long-range dependencies</a:t>
            </a:r>
          </a:p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Transformers can identify complex relationships and patterns</a:t>
            </a:r>
          </a:p>
          <a:p>
            <a:pPr lvl="1">
              <a:lnSpc>
                <a:spcPct val="100000"/>
              </a:lnSpc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E.g., subtle correlations between signals from different locations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6234B2F-52E9-B3B3-6945-7DF8C2D8111C}"/>
              </a:ext>
            </a:extLst>
          </p:cNvPr>
          <p:cNvGrpSpPr/>
          <p:nvPr/>
        </p:nvGrpSpPr>
        <p:grpSpPr>
          <a:xfrm>
            <a:off x="7491046" y="2857478"/>
            <a:ext cx="902678" cy="923330"/>
            <a:chOff x="7280030" y="2798863"/>
            <a:chExt cx="902678" cy="923330"/>
          </a:xfrm>
        </p:grpSpPr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0750BA31-80C4-AC78-684D-02CDEB2D26DC}"/>
                </a:ext>
              </a:extLst>
            </p:cNvPr>
            <p:cNvSpPr/>
            <p:nvPr/>
          </p:nvSpPr>
          <p:spPr>
            <a:xfrm>
              <a:off x="7280030" y="2809189"/>
              <a:ext cx="902678" cy="902678"/>
            </a:xfrm>
            <a:prstGeom prst="ellipse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800C4E3A-B59A-3CBB-D7BF-2758B92C3D3B}"/>
                </a:ext>
              </a:extLst>
            </p:cNvPr>
            <p:cNvSpPr txBox="1"/>
            <p:nvPr/>
          </p:nvSpPr>
          <p:spPr>
            <a:xfrm>
              <a:off x="7481050" y="2798863"/>
              <a:ext cx="50063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lang="en-001" sz="54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AE88C4CE-E5A8-063B-389D-EF639978D125}"/>
              </a:ext>
            </a:extLst>
          </p:cNvPr>
          <p:cNvGrpSpPr/>
          <p:nvPr/>
        </p:nvGrpSpPr>
        <p:grpSpPr>
          <a:xfrm>
            <a:off x="9117693" y="2857478"/>
            <a:ext cx="902678" cy="923330"/>
            <a:chOff x="8440615" y="2798863"/>
            <a:chExt cx="902678" cy="923330"/>
          </a:xfrm>
        </p:grpSpPr>
        <p:sp>
          <p:nvSpPr>
            <p:cNvPr id="14" name="Oval 6">
              <a:extLst>
                <a:ext uri="{FF2B5EF4-FFF2-40B4-BE49-F238E27FC236}">
                  <a16:creationId xmlns:a16="http://schemas.microsoft.com/office/drawing/2014/main" id="{3BACAF37-FAEE-2ECF-45D5-BF5F6984217D}"/>
                </a:ext>
              </a:extLst>
            </p:cNvPr>
            <p:cNvSpPr/>
            <p:nvPr/>
          </p:nvSpPr>
          <p:spPr>
            <a:xfrm>
              <a:off x="8440615" y="2809189"/>
              <a:ext cx="902678" cy="902678"/>
            </a:xfrm>
            <a:prstGeom prst="ellipse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95FBAD8A-8284-5A36-C2E7-585FFF3C1E90}"/>
                </a:ext>
              </a:extLst>
            </p:cNvPr>
            <p:cNvSpPr txBox="1"/>
            <p:nvPr/>
          </p:nvSpPr>
          <p:spPr>
            <a:xfrm>
              <a:off x="8641635" y="2798863"/>
              <a:ext cx="50063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>
                      <a:lumMod val="85000"/>
                    </a:schemeClr>
                  </a:solidFill>
                </a:rPr>
                <a:t>2</a:t>
              </a:r>
              <a:endParaRPr lang="en-001" sz="54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9E1B2A69-3012-7619-9D5C-EC300154B94D}"/>
              </a:ext>
            </a:extLst>
          </p:cNvPr>
          <p:cNvGrpSpPr/>
          <p:nvPr/>
        </p:nvGrpSpPr>
        <p:grpSpPr>
          <a:xfrm>
            <a:off x="10744339" y="2869317"/>
            <a:ext cx="902678" cy="923330"/>
            <a:chOff x="9542585" y="2798863"/>
            <a:chExt cx="902678" cy="923330"/>
          </a:xfrm>
        </p:grpSpPr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C0FBDC21-95FA-6BAA-67B6-77C74CE0FCF2}"/>
                </a:ext>
              </a:extLst>
            </p:cNvPr>
            <p:cNvSpPr/>
            <p:nvPr/>
          </p:nvSpPr>
          <p:spPr>
            <a:xfrm>
              <a:off x="9542585" y="2809189"/>
              <a:ext cx="902678" cy="902678"/>
            </a:xfrm>
            <a:prstGeom prst="ellipse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37369F68-BA88-08B5-2B34-01EB278F550E}"/>
                </a:ext>
              </a:extLst>
            </p:cNvPr>
            <p:cNvSpPr txBox="1"/>
            <p:nvPr/>
          </p:nvSpPr>
          <p:spPr>
            <a:xfrm>
              <a:off x="9743605" y="2798863"/>
              <a:ext cx="50063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>
                      <a:lumMod val="85000"/>
                    </a:schemeClr>
                  </a:solidFill>
                </a:rPr>
                <a:t>3</a:t>
              </a:r>
              <a:endParaRPr lang="en-001" sz="54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24" name="Straight Arrow Connector 9">
            <a:extLst>
              <a:ext uri="{FF2B5EF4-FFF2-40B4-BE49-F238E27FC236}">
                <a16:creationId xmlns:a16="http://schemas.microsoft.com/office/drawing/2014/main" id="{A1301F3E-B38E-F449-1408-7C7160E78E33}"/>
              </a:ext>
            </a:extLst>
          </p:cNvPr>
          <p:cNvCxnSpPr>
            <a:cxnSpLocks/>
          </p:cNvCxnSpPr>
          <p:nvPr/>
        </p:nvCxnSpPr>
        <p:spPr>
          <a:xfrm>
            <a:off x="8393723" y="3313492"/>
            <a:ext cx="723969" cy="5651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9">
            <a:extLst>
              <a:ext uri="{FF2B5EF4-FFF2-40B4-BE49-F238E27FC236}">
                <a16:creationId xmlns:a16="http://schemas.microsoft.com/office/drawing/2014/main" id="{835C9609-5B7C-C092-6E1F-6E92ECC4DA10}"/>
              </a:ext>
            </a:extLst>
          </p:cNvPr>
          <p:cNvCxnSpPr>
            <a:cxnSpLocks/>
          </p:cNvCxnSpPr>
          <p:nvPr/>
        </p:nvCxnSpPr>
        <p:spPr>
          <a:xfrm>
            <a:off x="10034954" y="3313492"/>
            <a:ext cx="723969" cy="5651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133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Recurrent neural network </a:t>
            </a:r>
            <a:br>
              <a:rPr lang="en-GB" dirty="0"/>
            </a:br>
            <a:r>
              <a:rPr lang="en-GB" dirty="0"/>
              <a:t>and transformers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7C2D08-BFCD-74F1-AE7B-7F68BDA8313F}"/>
              </a:ext>
            </a:extLst>
          </p:cNvPr>
          <p:cNvSpPr txBox="1">
            <a:spLocks/>
          </p:cNvSpPr>
          <p:nvPr/>
        </p:nvSpPr>
        <p:spPr>
          <a:xfrm>
            <a:off x="755999" y="2058912"/>
            <a:ext cx="6524031" cy="3886276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 b="1" dirty="0"/>
              <a:t>RNNs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Handle sequential data, capturing temporal dependencies through directed cycles</a:t>
            </a:r>
          </a:p>
          <a:p>
            <a:pPr lvl="1">
              <a:lnSpc>
                <a:spcPct val="100000"/>
              </a:lnSpc>
            </a:pPr>
            <a:r>
              <a:rPr lang="en-US" sz="2100" dirty="0"/>
              <a:t>E.g., precipitation forecasting, text translation, voice recognition</a:t>
            </a:r>
          </a:p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Process sequential data step by step, identifying patterns </a:t>
            </a:r>
          </a:p>
          <a:p>
            <a:pPr lvl="1">
              <a:lnSpc>
                <a:spcPct val="100000"/>
              </a:lnSpc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E.g., can identify earthquake precursors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100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100" b="1" dirty="0">
                <a:solidFill>
                  <a:schemeClr val="bg1">
                    <a:lumMod val="85000"/>
                  </a:schemeClr>
                </a:solidFill>
              </a:rPr>
              <a:t>Transformers</a:t>
            </a:r>
          </a:p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A newer architecture that excel at analyzing entire sequences at once, capturing long-range dependencies</a:t>
            </a:r>
          </a:p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Transformers can identify complex relationships and patterns</a:t>
            </a:r>
          </a:p>
          <a:p>
            <a:pPr lvl="1">
              <a:lnSpc>
                <a:spcPct val="100000"/>
              </a:lnSpc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E.g., subtle correlations between signals from different locations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6234B2F-52E9-B3B3-6945-7DF8C2D8111C}"/>
              </a:ext>
            </a:extLst>
          </p:cNvPr>
          <p:cNvGrpSpPr/>
          <p:nvPr/>
        </p:nvGrpSpPr>
        <p:grpSpPr>
          <a:xfrm>
            <a:off x="7491046" y="2857478"/>
            <a:ext cx="902678" cy="923330"/>
            <a:chOff x="7280030" y="2798863"/>
            <a:chExt cx="902678" cy="923330"/>
          </a:xfrm>
        </p:grpSpPr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0750BA31-80C4-AC78-684D-02CDEB2D26DC}"/>
                </a:ext>
              </a:extLst>
            </p:cNvPr>
            <p:cNvSpPr/>
            <p:nvPr/>
          </p:nvSpPr>
          <p:spPr>
            <a:xfrm>
              <a:off x="7280030" y="2809189"/>
              <a:ext cx="902678" cy="902678"/>
            </a:xfrm>
            <a:prstGeom prst="ellipse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800C4E3A-B59A-3CBB-D7BF-2758B92C3D3B}"/>
                </a:ext>
              </a:extLst>
            </p:cNvPr>
            <p:cNvSpPr txBox="1"/>
            <p:nvPr/>
          </p:nvSpPr>
          <p:spPr>
            <a:xfrm>
              <a:off x="7481050" y="2798863"/>
              <a:ext cx="50063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  <a:endParaRPr lang="en-001" sz="54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AE88C4CE-E5A8-063B-389D-EF639978D125}"/>
              </a:ext>
            </a:extLst>
          </p:cNvPr>
          <p:cNvGrpSpPr/>
          <p:nvPr/>
        </p:nvGrpSpPr>
        <p:grpSpPr>
          <a:xfrm>
            <a:off x="9117693" y="2857478"/>
            <a:ext cx="902678" cy="923330"/>
            <a:chOff x="8440615" y="2798863"/>
            <a:chExt cx="902678" cy="923330"/>
          </a:xfrm>
        </p:grpSpPr>
        <p:sp>
          <p:nvSpPr>
            <p:cNvPr id="14" name="Oval 6">
              <a:extLst>
                <a:ext uri="{FF2B5EF4-FFF2-40B4-BE49-F238E27FC236}">
                  <a16:creationId xmlns:a16="http://schemas.microsoft.com/office/drawing/2014/main" id="{3BACAF37-FAEE-2ECF-45D5-BF5F6984217D}"/>
                </a:ext>
              </a:extLst>
            </p:cNvPr>
            <p:cNvSpPr/>
            <p:nvPr/>
          </p:nvSpPr>
          <p:spPr>
            <a:xfrm>
              <a:off x="8440615" y="2809189"/>
              <a:ext cx="902678" cy="902678"/>
            </a:xfrm>
            <a:prstGeom prst="ellipse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95FBAD8A-8284-5A36-C2E7-585FFF3C1E90}"/>
                </a:ext>
              </a:extLst>
            </p:cNvPr>
            <p:cNvSpPr txBox="1"/>
            <p:nvPr/>
          </p:nvSpPr>
          <p:spPr>
            <a:xfrm>
              <a:off x="8641635" y="2798863"/>
              <a:ext cx="50063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>
                      <a:lumMod val="85000"/>
                    </a:schemeClr>
                  </a:solidFill>
                </a:rPr>
                <a:t>2</a:t>
              </a:r>
              <a:endParaRPr lang="en-001" sz="54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9E1B2A69-3012-7619-9D5C-EC300154B94D}"/>
              </a:ext>
            </a:extLst>
          </p:cNvPr>
          <p:cNvGrpSpPr/>
          <p:nvPr/>
        </p:nvGrpSpPr>
        <p:grpSpPr>
          <a:xfrm>
            <a:off x="10744339" y="2869317"/>
            <a:ext cx="902678" cy="923330"/>
            <a:chOff x="9542585" y="2798863"/>
            <a:chExt cx="902678" cy="923330"/>
          </a:xfrm>
        </p:grpSpPr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C0FBDC21-95FA-6BAA-67B6-77C74CE0FCF2}"/>
                </a:ext>
              </a:extLst>
            </p:cNvPr>
            <p:cNvSpPr/>
            <p:nvPr/>
          </p:nvSpPr>
          <p:spPr>
            <a:xfrm>
              <a:off x="9542585" y="2809189"/>
              <a:ext cx="902678" cy="902678"/>
            </a:xfrm>
            <a:prstGeom prst="ellipse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37369F68-BA88-08B5-2B34-01EB278F550E}"/>
                </a:ext>
              </a:extLst>
            </p:cNvPr>
            <p:cNvSpPr txBox="1"/>
            <p:nvPr/>
          </p:nvSpPr>
          <p:spPr>
            <a:xfrm>
              <a:off x="9743605" y="2798863"/>
              <a:ext cx="50063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bg1">
                      <a:lumMod val="85000"/>
                    </a:schemeClr>
                  </a:solidFill>
                </a:rPr>
                <a:t>3</a:t>
              </a:r>
              <a:endParaRPr lang="en-001" sz="54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24" name="Straight Arrow Connector 9">
            <a:extLst>
              <a:ext uri="{FF2B5EF4-FFF2-40B4-BE49-F238E27FC236}">
                <a16:creationId xmlns:a16="http://schemas.microsoft.com/office/drawing/2014/main" id="{A1301F3E-B38E-F449-1408-7C7160E78E33}"/>
              </a:ext>
            </a:extLst>
          </p:cNvPr>
          <p:cNvCxnSpPr>
            <a:cxnSpLocks/>
          </p:cNvCxnSpPr>
          <p:nvPr/>
        </p:nvCxnSpPr>
        <p:spPr>
          <a:xfrm>
            <a:off x="8393723" y="3313492"/>
            <a:ext cx="723969" cy="5651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9">
            <a:extLst>
              <a:ext uri="{FF2B5EF4-FFF2-40B4-BE49-F238E27FC236}">
                <a16:creationId xmlns:a16="http://schemas.microsoft.com/office/drawing/2014/main" id="{835C9609-5B7C-C092-6E1F-6E92ECC4DA10}"/>
              </a:ext>
            </a:extLst>
          </p:cNvPr>
          <p:cNvCxnSpPr>
            <a:cxnSpLocks/>
          </p:cNvCxnSpPr>
          <p:nvPr/>
        </p:nvCxnSpPr>
        <p:spPr>
          <a:xfrm>
            <a:off x="10034954" y="3313492"/>
            <a:ext cx="723969" cy="5651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600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Recurrent neural network </a:t>
            </a:r>
            <a:br>
              <a:rPr lang="en-GB" dirty="0"/>
            </a:br>
            <a:r>
              <a:rPr lang="en-GB" dirty="0"/>
              <a:t>and transformers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7C2D08-BFCD-74F1-AE7B-7F68BDA8313F}"/>
              </a:ext>
            </a:extLst>
          </p:cNvPr>
          <p:cNvSpPr txBox="1">
            <a:spLocks/>
          </p:cNvSpPr>
          <p:nvPr/>
        </p:nvSpPr>
        <p:spPr>
          <a:xfrm>
            <a:off x="755999" y="2058912"/>
            <a:ext cx="6524031" cy="3886276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 b="1" dirty="0"/>
              <a:t>RNNs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Handle sequential data, capturing temporal dependencies through directed cycles</a:t>
            </a:r>
          </a:p>
          <a:p>
            <a:pPr lvl="1">
              <a:lnSpc>
                <a:spcPct val="100000"/>
              </a:lnSpc>
            </a:pPr>
            <a:r>
              <a:rPr lang="en-US" sz="2100" dirty="0"/>
              <a:t>E.g., precipitation forecasting, text translation, voice recognition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Process sequential data step by step, identifying patterns </a:t>
            </a:r>
          </a:p>
          <a:p>
            <a:pPr lvl="1">
              <a:lnSpc>
                <a:spcPct val="100000"/>
              </a:lnSpc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E.g., can identify earthquake precursors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100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100" b="1" dirty="0">
                <a:solidFill>
                  <a:schemeClr val="bg1">
                    <a:lumMod val="85000"/>
                  </a:schemeClr>
                </a:solidFill>
              </a:rPr>
              <a:t>Transformers</a:t>
            </a:r>
          </a:p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A newer architecture that excel at analyzing entire sequences at once, capturing long-range dependencies</a:t>
            </a:r>
          </a:p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Transformers can identify complex relationships and patterns</a:t>
            </a:r>
          </a:p>
          <a:p>
            <a:pPr lvl="1">
              <a:lnSpc>
                <a:spcPct val="100000"/>
              </a:lnSpc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E.g., subtle correlations between signals from different locations</a:t>
            </a:r>
          </a:p>
        </p:txBody>
      </p:sp>
      <p:sp>
        <p:nvSpPr>
          <p:cNvPr id="5" name="Oval 6">
            <a:extLst>
              <a:ext uri="{FF2B5EF4-FFF2-40B4-BE49-F238E27FC236}">
                <a16:creationId xmlns:a16="http://schemas.microsoft.com/office/drawing/2014/main" id="{253736FC-5DB6-F518-CDA1-FD466AD3E5EA}"/>
              </a:ext>
            </a:extLst>
          </p:cNvPr>
          <p:cNvSpPr/>
          <p:nvPr/>
        </p:nvSpPr>
        <p:spPr>
          <a:xfrm>
            <a:off x="7491046" y="2867804"/>
            <a:ext cx="902678" cy="90267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1E5368A9-3802-D4E7-5588-7F7AC21B0607}"/>
              </a:ext>
            </a:extLst>
          </p:cNvPr>
          <p:cNvSpPr txBox="1"/>
          <p:nvPr/>
        </p:nvSpPr>
        <p:spPr>
          <a:xfrm>
            <a:off x="7692066" y="2857478"/>
            <a:ext cx="50063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/>
              <a:t>1</a:t>
            </a:r>
            <a:endParaRPr lang="en-001" sz="5400" b="1" dirty="0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4D06704B-6E61-1474-57AF-AB19DD6335D4}"/>
              </a:ext>
            </a:extLst>
          </p:cNvPr>
          <p:cNvSpPr/>
          <p:nvPr/>
        </p:nvSpPr>
        <p:spPr>
          <a:xfrm>
            <a:off x="9117693" y="2867804"/>
            <a:ext cx="902678" cy="90267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B6B67A9-93DC-EF26-97F0-E47C8A0E324B}"/>
              </a:ext>
            </a:extLst>
          </p:cNvPr>
          <p:cNvSpPr txBox="1"/>
          <p:nvPr/>
        </p:nvSpPr>
        <p:spPr>
          <a:xfrm>
            <a:off x="9318713" y="2857478"/>
            <a:ext cx="50063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/>
              <a:t>2</a:t>
            </a:r>
            <a:endParaRPr lang="en-001" sz="5400" b="1" dirty="0"/>
          </a:p>
        </p:txBody>
      </p:sp>
      <p:sp>
        <p:nvSpPr>
          <p:cNvPr id="18" name="Oval 6">
            <a:extLst>
              <a:ext uri="{FF2B5EF4-FFF2-40B4-BE49-F238E27FC236}">
                <a16:creationId xmlns:a16="http://schemas.microsoft.com/office/drawing/2014/main" id="{9E377417-954F-E0CA-C425-7E7CB8DD8708}"/>
              </a:ext>
            </a:extLst>
          </p:cNvPr>
          <p:cNvSpPr/>
          <p:nvPr/>
        </p:nvSpPr>
        <p:spPr>
          <a:xfrm>
            <a:off x="10744339" y="2879643"/>
            <a:ext cx="902678" cy="90267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7F8051C-08C8-1B58-A238-EFE507940703}"/>
              </a:ext>
            </a:extLst>
          </p:cNvPr>
          <p:cNvSpPr txBox="1"/>
          <p:nvPr/>
        </p:nvSpPr>
        <p:spPr>
          <a:xfrm>
            <a:off x="10945359" y="2869317"/>
            <a:ext cx="50063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/>
              <a:t>3</a:t>
            </a:r>
            <a:endParaRPr lang="en-001" sz="5400" b="1" dirty="0"/>
          </a:p>
        </p:txBody>
      </p:sp>
      <p:cxnSp>
        <p:nvCxnSpPr>
          <p:cNvPr id="23" name="Straight Arrow Connector 9">
            <a:extLst>
              <a:ext uri="{FF2B5EF4-FFF2-40B4-BE49-F238E27FC236}">
                <a16:creationId xmlns:a16="http://schemas.microsoft.com/office/drawing/2014/main" id="{92846F05-8AE6-E1E0-79DC-8E3344A13049}"/>
              </a:ext>
            </a:extLst>
          </p:cNvPr>
          <p:cNvCxnSpPr>
            <a:cxnSpLocks/>
          </p:cNvCxnSpPr>
          <p:nvPr/>
        </p:nvCxnSpPr>
        <p:spPr>
          <a:xfrm>
            <a:off x="8393723" y="3313492"/>
            <a:ext cx="723969" cy="5651"/>
          </a:xfrm>
          <a:prstGeom prst="straightConnector1">
            <a:avLst/>
          </a:prstGeom>
          <a:ln w="76200">
            <a:solidFill>
              <a:schemeClr val="accent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9">
            <a:extLst>
              <a:ext uri="{FF2B5EF4-FFF2-40B4-BE49-F238E27FC236}">
                <a16:creationId xmlns:a16="http://schemas.microsoft.com/office/drawing/2014/main" id="{B5E91BFC-1843-4E06-8CDD-FF13C7C1DCCF}"/>
              </a:ext>
            </a:extLst>
          </p:cNvPr>
          <p:cNvCxnSpPr>
            <a:cxnSpLocks/>
          </p:cNvCxnSpPr>
          <p:nvPr/>
        </p:nvCxnSpPr>
        <p:spPr>
          <a:xfrm>
            <a:off x="10034954" y="3313492"/>
            <a:ext cx="723969" cy="5651"/>
          </a:xfrm>
          <a:prstGeom prst="straightConnector1">
            <a:avLst/>
          </a:prstGeom>
          <a:ln w="76200">
            <a:solidFill>
              <a:schemeClr val="accent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54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repeatCount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7" presetClass="emph" presetSubtype="2" repeatCount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7" presetClass="emph" presetSubtype="2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7" presetClass="emph" presetSubtype="2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7" presetClass="emph" presetSubtype="2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7" presetClass="emph" presetSubtype="2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7" presetClass="emph" presetSubtype="2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7" presetClass="emph" presetSubtype="2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7" presetClass="emph" presetSubtype="2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7" presetClass="emph" presetSubtype="2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7" presetClass="emph" presetSubtype="2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7" presetClass="emph" presetSubtype="2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Recurrent neural network </a:t>
            </a:r>
            <a:br>
              <a:rPr lang="en-GB" dirty="0"/>
            </a:br>
            <a:r>
              <a:rPr lang="en-GB" dirty="0"/>
              <a:t>and transformers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7C2D08-BFCD-74F1-AE7B-7F68BDA8313F}"/>
              </a:ext>
            </a:extLst>
          </p:cNvPr>
          <p:cNvSpPr txBox="1">
            <a:spLocks/>
          </p:cNvSpPr>
          <p:nvPr/>
        </p:nvSpPr>
        <p:spPr>
          <a:xfrm>
            <a:off x="755999" y="2058911"/>
            <a:ext cx="6524031" cy="4465713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 b="1" dirty="0"/>
              <a:t>RNNs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Handle sequential data, capturing temporal dependencies through directed cycles</a:t>
            </a:r>
          </a:p>
          <a:p>
            <a:pPr lvl="1">
              <a:lnSpc>
                <a:spcPct val="100000"/>
              </a:lnSpc>
            </a:pPr>
            <a:r>
              <a:rPr lang="en-US" sz="2100" dirty="0"/>
              <a:t>E.g., precipitation forecasting, text translation, voice recognition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Process sequential data step by step, identifying patterns </a:t>
            </a:r>
          </a:p>
          <a:p>
            <a:pPr lvl="1">
              <a:lnSpc>
                <a:spcPct val="100000"/>
              </a:lnSpc>
            </a:pPr>
            <a:r>
              <a:rPr lang="en-US" sz="2100" dirty="0"/>
              <a:t>E.g., can identify earthquake precursors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1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100" b="1" dirty="0">
                <a:solidFill>
                  <a:schemeClr val="bg1">
                    <a:lumMod val="85000"/>
                  </a:schemeClr>
                </a:solidFill>
              </a:rPr>
              <a:t>Transformers</a:t>
            </a:r>
          </a:p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A newer architecture that excel at analyzing entire sequences at once, capturing long-range dependencies</a:t>
            </a:r>
          </a:p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Transformers can identify complex relationships and patterns</a:t>
            </a:r>
          </a:p>
          <a:p>
            <a:pPr lvl="1">
              <a:lnSpc>
                <a:spcPct val="100000"/>
              </a:lnSpc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E.g., subtle correlations between signals from different locations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6234B2F-52E9-B3B3-6945-7DF8C2D8111C}"/>
              </a:ext>
            </a:extLst>
          </p:cNvPr>
          <p:cNvGrpSpPr/>
          <p:nvPr/>
        </p:nvGrpSpPr>
        <p:grpSpPr>
          <a:xfrm>
            <a:off x="7491046" y="2857478"/>
            <a:ext cx="902678" cy="923330"/>
            <a:chOff x="7280030" y="2798863"/>
            <a:chExt cx="902678" cy="923330"/>
          </a:xfrm>
        </p:grpSpPr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0750BA31-80C4-AC78-684D-02CDEB2D26DC}"/>
                </a:ext>
              </a:extLst>
            </p:cNvPr>
            <p:cNvSpPr/>
            <p:nvPr/>
          </p:nvSpPr>
          <p:spPr>
            <a:xfrm>
              <a:off x="7280030" y="2809189"/>
              <a:ext cx="902678" cy="902678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800C4E3A-B59A-3CBB-D7BF-2758B92C3D3B}"/>
                </a:ext>
              </a:extLst>
            </p:cNvPr>
            <p:cNvSpPr txBox="1"/>
            <p:nvPr/>
          </p:nvSpPr>
          <p:spPr>
            <a:xfrm>
              <a:off x="7481050" y="2798863"/>
              <a:ext cx="50063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b="1" dirty="0"/>
                <a:t>1</a:t>
              </a:r>
              <a:endParaRPr lang="en-001" sz="5400" b="1" dirty="0"/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AE88C4CE-E5A8-063B-389D-EF639978D125}"/>
              </a:ext>
            </a:extLst>
          </p:cNvPr>
          <p:cNvGrpSpPr/>
          <p:nvPr/>
        </p:nvGrpSpPr>
        <p:grpSpPr>
          <a:xfrm>
            <a:off x="9117693" y="2857478"/>
            <a:ext cx="902678" cy="923330"/>
            <a:chOff x="8440615" y="2798863"/>
            <a:chExt cx="902678" cy="923330"/>
          </a:xfrm>
        </p:grpSpPr>
        <p:sp>
          <p:nvSpPr>
            <p:cNvPr id="14" name="Oval 6">
              <a:extLst>
                <a:ext uri="{FF2B5EF4-FFF2-40B4-BE49-F238E27FC236}">
                  <a16:creationId xmlns:a16="http://schemas.microsoft.com/office/drawing/2014/main" id="{3BACAF37-FAEE-2ECF-45D5-BF5F6984217D}"/>
                </a:ext>
              </a:extLst>
            </p:cNvPr>
            <p:cNvSpPr/>
            <p:nvPr/>
          </p:nvSpPr>
          <p:spPr>
            <a:xfrm>
              <a:off x="8440615" y="2809189"/>
              <a:ext cx="902678" cy="902678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95FBAD8A-8284-5A36-C2E7-585FFF3C1E90}"/>
                </a:ext>
              </a:extLst>
            </p:cNvPr>
            <p:cNvSpPr txBox="1"/>
            <p:nvPr/>
          </p:nvSpPr>
          <p:spPr>
            <a:xfrm>
              <a:off x="8641635" y="2798863"/>
              <a:ext cx="50063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b="1" dirty="0"/>
                <a:t>2</a:t>
              </a:r>
              <a:endParaRPr lang="en-001" sz="5400" b="1" dirty="0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9E1B2A69-3012-7619-9D5C-EC300154B94D}"/>
              </a:ext>
            </a:extLst>
          </p:cNvPr>
          <p:cNvGrpSpPr/>
          <p:nvPr/>
        </p:nvGrpSpPr>
        <p:grpSpPr>
          <a:xfrm>
            <a:off x="10744339" y="2869317"/>
            <a:ext cx="902678" cy="923330"/>
            <a:chOff x="9542585" y="2798863"/>
            <a:chExt cx="902678" cy="923330"/>
          </a:xfrm>
        </p:grpSpPr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C0FBDC21-95FA-6BAA-67B6-77C74CE0FCF2}"/>
                </a:ext>
              </a:extLst>
            </p:cNvPr>
            <p:cNvSpPr/>
            <p:nvPr/>
          </p:nvSpPr>
          <p:spPr>
            <a:xfrm>
              <a:off x="9542585" y="2809189"/>
              <a:ext cx="902678" cy="902678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37369F68-BA88-08B5-2B34-01EB278F550E}"/>
                </a:ext>
              </a:extLst>
            </p:cNvPr>
            <p:cNvSpPr txBox="1"/>
            <p:nvPr/>
          </p:nvSpPr>
          <p:spPr>
            <a:xfrm>
              <a:off x="9743605" y="2798863"/>
              <a:ext cx="50063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b="1" dirty="0"/>
                <a:t>3</a:t>
              </a:r>
              <a:endParaRPr lang="en-001" sz="5400" b="1" dirty="0"/>
            </a:p>
          </p:txBody>
        </p:sp>
      </p:grpSp>
      <p:cxnSp>
        <p:nvCxnSpPr>
          <p:cNvPr id="24" name="Straight Arrow Connector 9">
            <a:extLst>
              <a:ext uri="{FF2B5EF4-FFF2-40B4-BE49-F238E27FC236}">
                <a16:creationId xmlns:a16="http://schemas.microsoft.com/office/drawing/2014/main" id="{A1301F3E-B38E-F449-1408-7C7160E78E33}"/>
              </a:ext>
            </a:extLst>
          </p:cNvPr>
          <p:cNvCxnSpPr>
            <a:cxnSpLocks/>
          </p:cNvCxnSpPr>
          <p:nvPr/>
        </p:nvCxnSpPr>
        <p:spPr>
          <a:xfrm>
            <a:off x="8393723" y="3313492"/>
            <a:ext cx="723969" cy="5651"/>
          </a:xfrm>
          <a:prstGeom prst="straightConnector1">
            <a:avLst/>
          </a:prstGeom>
          <a:ln w="76200">
            <a:solidFill>
              <a:schemeClr val="accent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9">
            <a:extLst>
              <a:ext uri="{FF2B5EF4-FFF2-40B4-BE49-F238E27FC236}">
                <a16:creationId xmlns:a16="http://schemas.microsoft.com/office/drawing/2014/main" id="{835C9609-5B7C-C092-6E1F-6E92ECC4DA10}"/>
              </a:ext>
            </a:extLst>
          </p:cNvPr>
          <p:cNvCxnSpPr>
            <a:cxnSpLocks/>
          </p:cNvCxnSpPr>
          <p:nvPr/>
        </p:nvCxnSpPr>
        <p:spPr>
          <a:xfrm>
            <a:off x="10034954" y="3313492"/>
            <a:ext cx="723969" cy="5651"/>
          </a:xfrm>
          <a:prstGeom prst="straightConnector1">
            <a:avLst/>
          </a:prstGeom>
          <a:ln w="76200">
            <a:solidFill>
              <a:schemeClr val="accent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41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Recurrent neural network </a:t>
            </a:r>
            <a:br>
              <a:rPr lang="en-GB" dirty="0"/>
            </a:br>
            <a:r>
              <a:rPr lang="en-GB" dirty="0"/>
              <a:t>and transformers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7C2D08-BFCD-74F1-AE7B-7F68BDA8313F}"/>
              </a:ext>
            </a:extLst>
          </p:cNvPr>
          <p:cNvSpPr txBox="1">
            <a:spLocks/>
          </p:cNvSpPr>
          <p:nvPr/>
        </p:nvSpPr>
        <p:spPr>
          <a:xfrm>
            <a:off x="755999" y="2058911"/>
            <a:ext cx="6524031" cy="4465713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 b="1" dirty="0"/>
              <a:t>RNNs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Handle sequential data, capturing temporal dependencies through directed cycles</a:t>
            </a:r>
          </a:p>
          <a:p>
            <a:pPr lvl="1">
              <a:lnSpc>
                <a:spcPct val="100000"/>
              </a:lnSpc>
            </a:pPr>
            <a:r>
              <a:rPr lang="en-US" sz="2100" dirty="0"/>
              <a:t>Common applications: precipitation forecasting, text translation, voice recognition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Process sequential data step by step, identifying patterns </a:t>
            </a:r>
          </a:p>
          <a:p>
            <a:pPr lvl="1">
              <a:lnSpc>
                <a:spcPct val="100000"/>
              </a:lnSpc>
            </a:pPr>
            <a:r>
              <a:rPr lang="en-US" sz="2100" dirty="0"/>
              <a:t>E.g., can identify earthquake precursors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1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100" b="1" dirty="0"/>
              <a:t>Transformers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A newer architecture that excel at analyzing entire sequences at once, capturing long-range dependencies</a:t>
            </a:r>
          </a:p>
          <a:p>
            <a:pPr>
              <a:lnSpc>
                <a:spcPct val="100000"/>
              </a:lnSpc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Transformers can identify complex relationships and patterns</a:t>
            </a:r>
          </a:p>
          <a:p>
            <a:pPr lvl="1">
              <a:lnSpc>
                <a:spcPct val="100000"/>
              </a:lnSpc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E.g., subtle correlations between signals from different locations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6234B2F-52E9-B3B3-6945-7DF8C2D8111C}"/>
              </a:ext>
            </a:extLst>
          </p:cNvPr>
          <p:cNvGrpSpPr/>
          <p:nvPr/>
        </p:nvGrpSpPr>
        <p:grpSpPr>
          <a:xfrm>
            <a:off x="7491046" y="4498711"/>
            <a:ext cx="902678" cy="923330"/>
            <a:chOff x="7280030" y="2798863"/>
            <a:chExt cx="902678" cy="923330"/>
          </a:xfrm>
        </p:grpSpPr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0750BA31-80C4-AC78-684D-02CDEB2D26DC}"/>
                </a:ext>
              </a:extLst>
            </p:cNvPr>
            <p:cNvSpPr/>
            <p:nvPr/>
          </p:nvSpPr>
          <p:spPr>
            <a:xfrm>
              <a:off x="7280030" y="2809189"/>
              <a:ext cx="902678" cy="902678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800C4E3A-B59A-3CBB-D7BF-2758B92C3D3B}"/>
                </a:ext>
              </a:extLst>
            </p:cNvPr>
            <p:cNvSpPr txBox="1"/>
            <p:nvPr/>
          </p:nvSpPr>
          <p:spPr>
            <a:xfrm>
              <a:off x="7481050" y="2798863"/>
              <a:ext cx="50063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b="1" dirty="0"/>
                <a:t>1</a:t>
              </a:r>
              <a:endParaRPr lang="en-001" sz="5400" b="1" dirty="0"/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AE88C4CE-E5A8-063B-389D-EF639978D125}"/>
              </a:ext>
            </a:extLst>
          </p:cNvPr>
          <p:cNvGrpSpPr/>
          <p:nvPr/>
        </p:nvGrpSpPr>
        <p:grpSpPr>
          <a:xfrm>
            <a:off x="9117693" y="4498711"/>
            <a:ext cx="902678" cy="923330"/>
            <a:chOff x="8440615" y="2798863"/>
            <a:chExt cx="902678" cy="923330"/>
          </a:xfrm>
        </p:grpSpPr>
        <p:sp>
          <p:nvSpPr>
            <p:cNvPr id="14" name="Oval 6">
              <a:extLst>
                <a:ext uri="{FF2B5EF4-FFF2-40B4-BE49-F238E27FC236}">
                  <a16:creationId xmlns:a16="http://schemas.microsoft.com/office/drawing/2014/main" id="{3BACAF37-FAEE-2ECF-45D5-BF5F6984217D}"/>
                </a:ext>
              </a:extLst>
            </p:cNvPr>
            <p:cNvSpPr/>
            <p:nvPr/>
          </p:nvSpPr>
          <p:spPr>
            <a:xfrm>
              <a:off x="8440615" y="2809189"/>
              <a:ext cx="902678" cy="902678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95FBAD8A-8284-5A36-C2E7-585FFF3C1E90}"/>
                </a:ext>
              </a:extLst>
            </p:cNvPr>
            <p:cNvSpPr txBox="1"/>
            <p:nvPr/>
          </p:nvSpPr>
          <p:spPr>
            <a:xfrm>
              <a:off x="8641635" y="2798863"/>
              <a:ext cx="50063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b="1" dirty="0"/>
                <a:t>2</a:t>
              </a:r>
              <a:endParaRPr lang="en-001" sz="5400" b="1" dirty="0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9E1B2A69-3012-7619-9D5C-EC300154B94D}"/>
              </a:ext>
            </a:extLst>
          </p:cNvPr>
          <p:cNvGrpSpPr/>
          <p:nvPr/>
        </p:nvGrpSpPr>
        <p:grpSpPr>
          <a:xfrm>
            <a:off x="10744339" y="4510550"/>
            <a:ext cx="902678" cy="923330"/>
            <a:chOff x="9542585" y="2798863"/>
            <a:chExt cx="902678" cy="923330"/>
          </a:xfrm>
        </p:grpSpPr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C0FBDC21-95FA-6BAA-67B6-77C74CE0FCF2}"/>
                </a:ext>
              </a:extLst>
            </p:cNvPr>
            <p:cNvSpPr/>
            <p:nvPr/>
          </p:nvSpPr>
          <p:spPr>
            <a:xfrm>
              <a:off x="9542585" y="2809189"/>
              <a:ext cx="902678" cy="902678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37369F68-BA88-08B5-2B34-01EB278F550E}"/>
                </a:ext>
              </a:extLst>
            </p:cNvPr>
            <p:cNvSpPr txBox="1"/>
            <p:nvPr/>
          </p:nvSpPr>
          <p:spPr>
            <a:xfrm>
              <a:off x="9743605" y="2798863"/>
              <a:ext cx="50063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b="1" dirty="0"/>
                <a:t>3</a:t>
              </a:r>
              <a:endParaRPr lang="en-001" sz="5400" b="1" dirty="0"/>
            </a:p>
          </p:txBody>
        </p:sp>
      </p:grpSp>
      <p:cxnSp>
        <p:nvCxnSpPr>
          <p:cNvPr id="5" name="Connettore 7 4">
            <a:extLst>
              <a:ext uri="{FF2B5EF4-FFF2-40B4-BE49-F238E27FC236}">
                <a16:creationId xmlns:a16="http://schemas.microsoft.com/office/drawing/2014/main" id="{5B5F5266-0F2A-4C1E-8899-D3385E58DF4A}"/>
              </a:ext>
            </a:extLst>
          </p:cNvPr>
          <p:cNvCxnSpPr>
            <a:stCxn id="13" idx="0"/>
            <a:endCxn id="17" idx="0"/>
          </p:cNvCxnSpPr>
          <p:nvPr/>
        </p:nvCxnSpPr>
        <p:spPr>
          <a:xfrm rot="16200000" flipH="1">
            <a:off x="9563111" y="2877984"/>
            <a:ext cx="11839" cy="3253293"/>
          </a:xfrm>
          <a:prstGeom prst="curvedConnector3">
            <a:avLst>
              <a:gd name="adj1" fmla="val -5990759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7 7">
            <a:extLst>
              <a:ext uri="{FF2B5EF4-FFF2-40B4-BE49-F238E27FC236}">
                <a16:creationId xmlns:a16="http://schemas.microsoft.com/office/drawing/2014/main" id="{387A1FB8-17B3-E68D-74B5-EAFF99A5F54D}"/>
              </a:ext>
            </a:extLst>
          </p:cNvPr>
          <p:cNvCxnSpPr>
            <a:stCxn id="13" idx="0"/>
            <a:endCxn id="15" idx="0"/>
          </p:cNvCxnSpPr>
          <p:nvPr/>
        </p:nvCxnSpPr>
        <p:spPr>
          <a:xfrm rot="5400000" flipH="1" flipV="1">
            <a:off x="8755708" y="3685388"/>
            <a:ext cx="12700" cy="1626647"/>
          </a:xfrm>
          <a:prstGeom prst="curvedConnector3">
            <a:avLst>
              <a:gd name="adj1" fmla="val 3738465"/>
            </a:avLst>
          </a:prstGeom>
          <a:ln w="57150">
            <a:solidFill>
              <a:srgbClr val="458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DC6C1126-2509-BC64-229C-54F0918E0C41}"/>
              </a:ext>
            </a:extLst>
          </p:cNvPr>
          <p:cNvCxnSpPr>
            <a:stCxn id="14" idx="0"/>
            <a:endCxn id="16" idx="0"/>
          </p:cNvCxnSpPr>
          <p:nvPr/>
        </p:nvCxnSpPr>
        <p:spPr>
          <a:xfrm rot="16200000" flipH="1">
            <a:off x="10376435" y="3701633"/>
            <a:ext cx="11839" cy="1626646"/>
          </a:xfrm>
          <a:prstGeom prst="curvedConnector3">
            <a:avLst>
              <a:gd name="adj1" fmla="val -3614275"/>
            </a:avLst>
          </a:prstGeom>
          <a:ln w="57150">
            <a:solidFill>
              <a:srgbClr val="458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7 29">
            <a:extLst>
              <a:ext uri="{FF2B5EF4-FFF2-40B4-BE49-F238E27FC236}">
                <a16:creationId xmlns:a16="http://schemas.microsoft.com/office/drawing/2014/main" id="{C8E795F0-4A3E-0C3E-42D9-837BF2785BD6}"/>
              </a:ext>
            </a:extLst>
          </p:cNvPr>
          <p:cNvCxnSpPr>
            <a:stCxn id="17" idx="2"/>
            <a:endCxn id="13" idx="2"/>
          </p:cNvCxnSpPr>
          <p:nvPr/>
        </p:nvCxnSpPr>
        <p:spPr>
          <a:xfrm rot="5400000" flipH="1">
            <a:off x="9563112" y="3801315"/>
            <a:ext cx="11839" cy="3253293"/>
          </a:xfrm>
          <a:prstGeom prst="curvedConnector3">
            <a:avLst>
              <a:gd name="adj1" fmla="val -5594679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7 32">
            <a:extLst>
              <a:ext uri="{FF2B5EF4-FFF2-40B4-BE49-F238E27FC236}">
                <a16:creationId xmlns:a16="http://schemas.microsoft.com/office/drawing/2014/main" id="{6E9F60B7-F8E3-A268-2B9B-E7F47F204776}"/>
              </a:ext>
            </a:extLst>
          </p:cNvPr>
          <p:cNvCxnSpPr>
            <a:stCxn id="16" idx="4"/>
            <a:endCxn id="14" idx="4"/>
          </p:cNvCxnSpPr>
          <p:nvPr/>
        </p:nvCxnSpPr>
        <p:spPr>
          <a:xfrm rot="5400000" flipH="1">
            <a:off x="10376435" y="4604312"/>
            <a:ext cx="11839" cy="1626646"/>
          </a:xfrm>
          <a:prstGeom prst="curvedConnector3">
            <a:avLst>
              <a:gd name="adj1" fmla="val -3614275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7 35">
            <a:extLst>
              <a:ext uri="{FF2B5EF4-FFF2-40B4-BE49-F238E27FC236}">
                <a16:creationId xmlns:a16="http://schemas.microsoft.com/office/drawing/2014/main" id="{BB20FBBF-0C1B-1C30-D037-AB50E98341EB}"/>
              </a:ext>
            </a:extLst>
          </p:cNvPr>
          <p:cNvCxnSpPr>
            <a:stCxn id="15" idx="2"/>
            <a:endCxn id="12" idx="4"/>
          </p:cNvCxnSpPr>
          <p:nvPr/>
        </p:nvCxnSpPr>
        <p:spPr>
          <a:xfrm rot="5400000" flipH="1">
            <a:off x="8750546" y="4603555"/>
            <a:ext cx="10326" cy="1626647"/>
          </a:xfrm>
          <a:prstGeom prst="curvedConnector3">
            <a:avLst>
              <a:gd name="adj1" fmla="val -4257389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56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Recurrent neural network </a:t>
            </a:r>
            <a:br>
              <a:rPr lang="en-GB" dirty="0"/>
            </a:br>
            <a:r>
              <a:rPr lang="en-GB" dirty="0"/>
              <a:t>and transformers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7C2D08-BFCD-74F1-AE7B-7F68BDA8313F}"/>
              </a:ext>
            </a:extLst>
          </p:cNvPr>
          <p:cNvSpPr txBox="1">
            <a:spLocks/>
          </p:cNvSpPr>
          <p:nvPr/>
        </p:nvSpPr>
        <p:spPr>
          <a:xfrm>
            <a:off x="755999" y="2058911"/>
            <a:ext cx="6524031" cy="4465713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 b="1" dirty="0"/>
              <a:t>RNNs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Handle sequential data, capturing temporal dependencies through directed cycles</a:t>
            </a:r>
          </a:p>
          <a:p>
            <a:pPr lvl="1">
              <a:lnSpc>
                <a:spcPct val="100000"/>
              </a:lnSpc>
            </a:pPr>
            <a:r>
              <a:rPr lang="en-US" sz="2100" dirty="0"/>
              <a:t>Common applications: precipitation forecasting, text translation, voice recognition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Process sequential data step by step, identifying patterns </a:t>
            </a:r>
          </a:p>
          <a:p>
            <a:pPr lvl="1">
              <a:lnSpc>
                <a:spcPct val="100000"/>
              </a:lnSpc>
            </a:pPr>
            <a:r>
              <a:rPr lang="en-US" sz="2100" dirty="0"/>
              <a:t>E.g., can identify earthquake precursors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1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100" b="1" dirty="0"/>
              <a:t>Transformers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A newer architecture that excel at analyzing entire sequences at once, capturing long-range dependencies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Transformers can identify complex relationships and patterns</a:t>
            </a:r>
          </a:p>
          <a:p>
            <a:pPr lvl="1">
              <a:lnSpc>
                <a:spcPct val="100000"/>
              </a:lnSpc>
            </a:pPr>
            <a:r>
              <a:rPr lang="en-US" sz="2100" dirty="0">
                <a:solidFill>
                  <a:schemeClr val="bg1">
                    <a:lumMod val="85000"/>
                  </a:schemeClr>
                </a:solidFill>
              </a:rPr>
              <a:t>E.g., subtle correlations between signals from different locations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6234B2F-52E9-B3B3-6945-7DF8C2D8111C}"/>
              </a:ext>
            </a:extLst>
          </p:cNvPr>
          <p:cNvGrpSpPr/>
          <p:nvPr/>
        </p:nvGrpSpPr>
        <p:grpSpPr>
          <a:xfrm>
            <a:off x="7491046" y="4498711"/>
            <a:ext cx="902678" cy="923330"/>
            <a:chOff x="7280030" y="2798863"/>
            <a:chExt cx="902678" cy="923330"/>
          </a:xfrm>
        </p:grpSpPr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0750BA31-80C4-AC78-684D-02CDEB2D26DC}"/>
                </a:ext>
              </a:extLst>
            </p:cNvPr>
            <p:cNvSpPr/>
            <p:nvPr/>
          </p:nvSpPr>
          <p:spPr>
            <a:xfrm>
              <a:off x="7280030" y="2809189"/>
              <a:ext cx="902678" cy="902678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800C4E3A-B59A-3CBB-D7BF-2758B92C3D3B}"/>
                </a:ext>
              </a:extLst>
            </p:cNvPr>
            <p:cNvSpPr txBox="1"/>
            <p:nvPr/>
          </p:nvSpPr>
          <p:spPr>
            <a:xfrm>
              <a:off x="7481050" y="2798863"/>
              <a:ext cx="50063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b="1" dirty="0"/>
                <a:t>1</a:t>
              </a:r>
              <a:endParaRPr lang="en-001" sz="5400" b="1" dirty="0"/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AE88C4CE-E5A8-063B-389D-EF639978D125}"/>
              </a:ext>
            </a:extLst>
          </p:cNvPr>
          <p:cNvGrpSpPr/>
          <p:nvPr/>
        </p:nvGrpSpPr>
        <p:grpSpPr>
          <a:xfrm>
            <a:off x="9117693" y="4498711"/>
            <a:ext cx="902678" cy="923330"/>
            <a:chOff x="8440615" y="2798863"/>
            <a:chExt cx="902678" cy="923330"/>
          </a:xfrm>
        </p:grpSpPr>
        <p:sp>
          <p:nvSpPr>
            <p:cNvPr id="14" name="Oval 6">
              <a:extLst>
                <a:ext uri="{FF2B5EF4-FFF2-40B4-BE49-F238E27FC236}">
                  <a16:creationId xmlns:a16="http://schemas.microsoft.com/office/drawing/2014/main" id="{3BACAF37-FAEE-2ECF-45D5-BF5F6984217D}"/>
                </a:ext>
              </a:extLst>
            </p:cNvPr>
            <p:cNvSpPr/>
            <p:nvPr/>
          </p:nvSpPr>
          <p:spPr>
            <a:xfrm>
              <a:off x="8440615" y="2809189"/>
              <a:ext cx="902678" cy="902678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95FBAD8A-8284-5A36-C2E7-585FFF3C1E90}"/>
                </a:ext>
              </a:extLst>
            </p:cNvPr>
            <p:cNvSpPr txBox="1"/>
            <p:nvPr/>
          </p:nvSpPr>
          <p:spPr>
            <a:xfrm>
              <a:off x="8641635" y="2798863"/>
              <a:ext cx="50063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b="1" dirty="0"/>
                <a:t>2</a:t>
              </a:r>
              <a:endParaRPr lang="en-001" sz="5400" b="1" dirty="0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9E1B2A69-3012-7619-9D5C-EC300154B94D}"/>
              </a:ext>
            </a:extLst>
          </p:cNvPr>
          <p:cNvGrpSpPr/>
          <p:nvPr/>
        </p:nvGrpSpPr>
        <p:grpSpPr>
          <a:xfrm>
            <a:off x="10744339" y="4510550"/>
            <a:ext cx="902678" cy="923330"/>
            <a:chOff x="9542585" y="2798863"/>
            <a:chExt cx="902678" cy="923330"/>
          </a:xfrm>
        </p:grpSpPr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C0FBDC21-95FA-6BAA-67B6-77C74CE0FCF2}"/>
                </a:ext>
              </a:extLst>
            </p:cNvPr>
            <p:cNvSpPr/>
            <p:nvPr/>
          </p:nvSpPr>
          <p:spPr>
            <a:xfrm>
              <a:off x="9542585" y="2809189"/>
              <a:ext cx="902678" cy="902678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37369F68-BA88-08B5-2B34-01EB278F550E}"/>
                </a:ext>
              </a:extLst>
            </p:cNvPr>
            <p:cNvSpPr txBox="1"/>
            <p:nvPr/>
          </p:nvSpPr>
          <p:spPr>
            <a:xfrm>
              <a:off x="9743605" y="2798863"/>
              <a:ext cx="50063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b="1" dirty="0"/>
                <a:t>3</a:t>
              </a:r>
              <a:endParaRPr lang="en-001" sz="5400" b="1" dirty="0"/>
            </a:p>
          </p:txBody>
        </p:sp>
      </p:grpSp>
      <p:cxnSp>
        <p:nvCxnSpPr>
          <p:cNvPr id="5" name="Connettore 7 4">
            <a:extLst>
              <a:ext uri="{FF2B5EF4-FFF2-40B4-BE49-F238E27FC236}">
                <a16:creationId xmlns:a16="http://schemas.microsoft.com/office/drawing/2014/main" id="{5B5F5266-0F2A-4C1E-8899-D3385E58DF4A}"/>
              </a:ext>
            </a:extLst>
          </p:cNvPr>
          <p:cNvCxnSpPr>
            <a:stCxn id="13" idx="0"/>
            <a:endCxn id="17" idx="0"/>
          </p:cNvCxnSpPr>
          <p:nvPr/>
        </p:nvCxnSpPr>
        <p:spPr>
          <a:xfrm rot="16200000" flipH="1">
            <a:off x="9563111" y="2877984"/>
            <a:ext cx="11839" cy="3253293"/>
          </a:xfrm>
          <a:prstGeom prst="curvedConnector3">
            <a:avLst>
              <a:gd name="adj1" fmla="val -5990759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7 7">
            <a:extLst>
              <a:ext uri="{FF2B5EF4-FFF2-40B4-BE49-F238E27FC236}">
                <a16:creationId xmlns:a16="http://schemas.microsoft.com/office/drawing/2014/main" id="{387A1FB8-17B3-E68D-74B5-EAFF99A5F54D}"/>
              </a:ext>
            </a:extLst>
          </p:cNvPr>
          <p:cNvCxnSpPr>
            <a:stCxn id="13" idx="0"/>
            <a:endCxn id="15" idx="0"/>
          </p:cNvCxnSpPr>
          <p:nvPr/>
        </p:nvCxnSpPr>
        <p:spPr>
          <a:xfrm rot="5400000" flipH="1" flipV="1">
            <a:off x="8755708" y="3685388"/>
            <a:ext cx="12700" cy="1626647"/>
          </a:xfrm>
          <a:prstGeom prst="curvedConnector3">
            <a:avLst>
              <a:gd name="adj1" fmla="val 3738465"/>
            </a:avLst>
          </a:prstGeom>
          <a:ln w="57150">
            <a:solidFill>
              <a:srgbClr val="458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DC6C1126-2509-BC64-229C-54F0918E0C41}"/>
              </a:ext>
            </a:extLst>
          </p:cNvPr>
          <p:cNvCxnSpPr>
            <a:stCxn id="14" idx="0"/>
            <a:endCxn id="16" idx="0"/>
          </p:cNvCxnSpPr>
          <p:nvPr/>
        </p:nvCxnSpPr>
        <p:spPr>
          <a:xfrm rot="16200000" flipH="1">
            <a:off x="10376435" y="3701633"/>
            <a:ext cx="11839" cy="1626646"/>
          </a:xfrm>
          <a:prstGeom prst="curvedConnector3">
            <a:avLst>
              <a:gd name="adj1" fmla="val -3614275"/>
            </a:avLst>
          </a:prstGeom>
          <a:ln w="57150">
            <a:solidFill>
              <a:srgbClr val="458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7 29">
            <a:extLst>
              <a:ext uri="{FF2B5EF4-FFF2-40B4-BE49-F238E27FC236}">
                <a16:creationId xmlns:a16="http://schemas.microsoft.com/office/drawing/2014/main" id="{C8E795F0-4A3E-0C3E-42D9-837BF2785BD6}"/>
              </a:ext>
            </a:extLst>
          </p:cNvPr>
          <p:cNvCxnSpPr>
            <a:stCxn id="17" idx="2"/>
            <a:endCxn id="13" idx="2"/>
          </p:cNvCxnSpPr>
          <p:nvPr/>
        </p:nvCxnSpPr>
        <p:spPr>
          <a:xfrm rot="5400000" flipH="1">
            <a:off x="9563112" y="3801315"/>
            <a:ext cx="11839" cy="3253293"/>
          </a:xfrm>
          <a:prstGeom prst="curvedConnector3">
            <a:avLst>
              <a:gd name="adj1" fmla="val -5594679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7 32">
            <a:extLst>
              <a:ext uri="{FF2B5EF4-FFF2-40B4-BE49-F238E27FC236}">
                <a16:creationId xmlns:a16="http://schemas.microsoft.com/office/drawing/2014/main" id="{6E9F60B7-F8E3-A268-2B9B-E7F47F204776}"/>
              </a:ext>
            </a:extLst>
          </p:cNvPr>
          <p:cNvCxnSpPr>
            <a:stCxn id="16" idx="4"/>
            <a:endCxn id="14" idx="4"/>
          </p:cNvCxnSpPr>
          <p:nvPr/>
        </p:nvCxnSpPr>
        <p:spPr>
          <a:xfrm rot="5400000" flipH="1">
            <a:off x="10376435" y="4604312"/>
            <a:ext cx="11839" cy="1626646"/>
          </a:xfrm>
          <a:prstGeom prst="curvedConnector3">
            <a:avLst>
              <a:gd name="adj1" fmla="val -3614275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7 35">
            <a:extLst>
              <a:ext uri="{FF2B5EF4-FFF2-40B4-BE49-F238E27FC236}">
                <a16:creationId xmlns:a16="http://schemas.microsoft.com/office/drawing/2014/main" id="{BB20FBBF-0C1B-1C30-D037-AB50E98341EB}"/>
              </a:ext>
            </a:extLst>
          </p:cNvPr>
          <p:cNvCxnSpPr>
            <a:stCxn id="15" idx="2"/>
            <a:endCxn id="12" idx="4"/>
          </p:cNvCxnSpPr>
          <p:nvPr/>
        </p:nvCxnSpPr>
        <p:spPr>
          <a:xfrm rot="5400000" flipH="1">
            <a:off x="8750546" y="4603555"/>
            <a:ext cx="10326" cy="1626647"/>
          </a:xfrm>
          <a:prstGeom prst="curvedConnector3">
            <a:avLst>
              <a:gd name="adj1" fmla="val -4257389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639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Recurrent neural network </a:t>
            </a:r>
            <a:br>
              <a:rPr lang="en-GB" dirty="0"/>
            </a:br>
            <a:r>
              <a:rPr lang="en-GB" dirty="0"/>
              <a:t>and transformers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7C2D08-BFCD-74F1-AE7B-7F68BDA8313F}"/>
              </a:ext>
            </a:extLst>
          </p:cNvPr>
          <p:cNvSpPr txBox="1">
            <a:spLocks/>
          </p:cNvSpPr>
          <p:nvPr/>
        </p:nvSpPr>
        <p:spPr>
          <a:xfrm>
            <a:off x="755999" y="2058912"/>
            <a:ext cx="6524031" cy="3886276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 b="1" dirty="0"/>
              <a:t>RNNs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Handle sequential data, capturing temporal dependencies through directed cycles</a:t>
            </a:r>
          </a:p>
          <a:p>
            <a:pPr lvl="1">
              <a:lnSpc>
                <a:spcPct val="100000"/>
              </a:lnSpc>
            </a:pPr>
            <a:r>
              <a:rPr lang="en-US" sz="2100" dirty="0"/>
              <a:t>Common applications: precipitation forecasting, text translation, voice recognition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Process sequential data step by step, identifying patterns </a:t>
            </a:r>
          </a:p>
          <a:p>
            <a:pPr lvl="1">
              <a:lnSpc>
                <a:spcPct val="100000"/>
              </a:lnSpc>
            </a:pPr>
            <a:r>
              <a:rPr lang="en-US" sz="2100" dirty="0"/>
              <a:t>E.g., can identify earthquake precursors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1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100" b="1" dirty="0"/>
              <a:t>Transformers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A newer architecture that excel at analyzing entire sequences at once, capturing long-range dependencies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Transformers can identify complex relationships and patterns</a:t>
            </a:r>
          </a:p>
          <a:p>
            <a:pPr lvl="1">
              <a:lnSpc>
                <a:spcPct val="100000"/>
              </a:lnSpc>
            </a:pPr>
            <a:r>
              <a:rPr lang="en-US" sz="2100" dirty="0"/>
              <a:t>E.g., subtle correlations between signals from different locations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36234B2F-52E9-B3B3-6945-7DF8C2D8111C}"/>
              </a:ext>
            </a:extLst>
          </p:cNvPr>
          <p:cNvGrpSpPr/>
          <p:nvPr/>
        </p:nvGrpSpPr>
        <p:grpSpPr>
          <a:xfrm>
            <a:off x="7491046" y="4498711"/>
            <a:ext cx="902678" cy="923330"/>
            <a:chOff x="7280030" y="2798863"/>
            <a:chExt cx="902678" cy="923330"/>
          </a:xfrm>
        </p:grpSpPr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0750BA31-80C4-AC78-684D-02CDEB2D26DC}"/>
                </a:ext>
              </a:extLst>
            </p:cNvPr>
            <p:cNvSpPr/>
            <p:nvPr/>
          </p:nvSpPr>
          <p:spPr>
            <a:xfrm>
              <a:off x="7280030" y="2809189"/>
              <a:ext cx="902678" cy="902678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800C4E3A-B59A-3CBB-D7BF-2758B92C3D3B}"/>
                </a:ext>
              </a:extLst>
            </p:cNvPr>
            <p:cNvSpPr txBox="1"/>
            <p:nvPr/>
          </p:nvSpPr>
          <p:spPr>
            <a:xfrm>
              <a:off x="7481050" y="2798863"/>
              <a:ext cx="50063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b="1" dirty="0"/>
                <a:t>1</a:t>
              </a:r>
              <a:endParaRPr lang="en-001" sz="5400" b="1" dirty="0"/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AE88C4CE-E5A8-063B-389D-EF639978D125}"/>
              </a:ext>
            </a:extLst>
          </p:cNvPr>
          <p:cNvGrpSpPr/>
          <p:nvPr/>
        </p:nvGrpSpPr>
        <p:grpSpPr>
          <a:xfrm>
            <a:off x="9117693" y="4498711"/>
            <a:ext cx="902678" cy="923330"/>
            <a:chOff x="8440615" y="2798863"/>
            <a:chExt cx="902678" cy="923330"/>
          </a:xfrm>
        </p:grpSpPr>
        <p:sp>
          <p:nvSpPr>
            <p:cNvPr id="14" name="Oval 6">
              <a:extLst>
                <a:ext uri="{FF2B5EF4-FFF2-40B4-BE49-F238E27FC236}">
                  <a16:creationId xmlns:a16="http://schemas.microsoft.com/office/drawing/2014/main" id="{3BACAF37-FAEE-2ECF-45D5-BF5F6984217D}"/>
                </a:ext>
              </a:extLst>
            </p:cNvPr>
            <p:cNvSpPr/>
            <p:nvPr/>
          </p:nvSpPr>
          <p:spPr>
            <a:xfrm>
              <a:off x="8440615" y="2809189"/>
              <a:ext cx="902678" cy="902678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95FBAD8A-8284-5A36-C2E7-585FFF3C1E90}"/>
                </a:ext>
              </a:extLst>
            </p:cNvPr>
            <p:cNvSpPr txBox="1"/>
            <p:nvPr/>
          </p:nvSpPr>
          <p:spPr>
            <a:xfrm>
              <a:off x="8641635" y="2798863"/>
              <a:ext cx="50063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b="1" dirty="0"/>
                <a:t>2</a:t>
              </a:r>
              <a:endParaRPr lang="en-001" sz="5400" b="1" dirty="0"/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9E1B2A69-3012-7619-9D5C-EC300154B94D}"/>
              </a:ext>
            </a:extLst>
          </p:cNvPr>
          <p:cNvGrpSpPr/>
          <p:nvPr/>
        </p:nvGrpSpPr>
        <p:grpSpPr>
          <a:xfrm>
            <a:off x="10744339" y="4510550"/>
            <a:ext cx="902678" cy="923330"/>
            <a:chOff x="9542585" y="2798863"/>
            <a:chExt cx="902678" cy="923330"/>
          </a:xfrm>
        </p:grpSpPr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C0FBDC21-95FA-6BAA-67B6-77C74CE0FCF2}"/>
                </a:ext>
              </a:extLst>
            </p:cNvPr>
            <p:cNvSpPr/>
            <p:nvPr/>
          </p:nvSpPr>
          <p:spPr>
            <a:xfrm>
              <a:off x="9542585" y="2809189"/>
              <a:ext cx="902678" cy="902678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37369F68-BA88-08B5-2B34-01EB278F550E}"/>
                </a:ext>
              </a:extLst>
            </p:cNvPr>
            <p:cNvSpPr txBox="1"/>
            <p:nvPr/>
          </p:nvSpPr>
          <p:spPr>
            <a:xfrm>
              <a:off x="9743605" y="2798863"/>
              <a:ext cx="50063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b="1" dirty="0"/>
                <a:t>3</a:t>
              </a:r>
              <a:endParaRPr lang="en-001" sz="5400" b="1" dirty="0"/>
            </a:p>
          </p:txBody>
        </p:sp>
      </p:grpSp>
      <p:cxnSp>
        <p:nvCxnSpPr>
          <p:cNvPr id="5" name="Connettore 7 4">
            <a:extLst>
              <a:ext uri="{FF2B5EF4-FFF2-40B4-BE49-F238E27FC236}">
                <a16:creationId xmlns:a16="http://schemas.microsoft.com/office/drawing/2014/main" id="{5B5F5266-0F2A-4C1E-8899-D3385E58DF4A}"/>
              </a:ext>
            </a:extLst>
          </p:cNvPr>
          <p:cNvCxnSpPr>
            <a:stCxn id="13" idx="0"/>
            <a:endCxn id="17" idx="0"/>
          </p:cNvCxnSpPr>
          <p:nvPr/>
        </p:nvCxnSpPr>
        <p:spPr>
          <a:xfrm rot="16200000" flipH="1">
            <a:off x="9563111" y="2877984"/>
            <a:ext cx="11839" cy="3253293"/>
          </a:xfrm>
          <a:prstGeom prst="curvedConnector3">
            <a:avLst>
              <a:gd name="adj1" fmla="val -5990759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7 7">
            <a:extLst>
              <a:ext uri="{FF2B5EF4-FFF2-40B4-BE49-F238E27FC236}">
                <a16:creationId xmlns:a16="http://schemas.microsoft.com/office/drawing/2014/main" id="{387A1FB8-17B3-E68D-74B5-EAFF99A5F54D}"/>
              </a:ext>
            </a:extLst>
          </p:cNvPr>
          <p:cNvCxnSpPr>
            <a:stCxn id="13" idx="0"/>
            <a:endCxn id="15" idx="0"/>
          </p:cNvCxnSpPr>
          <p:nvPr/>
        </p:nvCxnSpPr>
        <p:spPr>
          <a:xfrm rot="5400000" flipH="1" flipV="1">
            <a:off x="8755708" y="3685388"/>
            <a:ext cx="12700" cy="1626647"/>
          </a:xfrm>
          <a:prstGeom prst="curvedConnector3">
            <a:avLst>
              <a:gd name="adj1" fmla="val 3738465"/>
            </a:avLst>
          </a:prstGeom>
          <a:ln w="57150">
            <a:solidFill>
              <a:srgbClr val="458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7 17">
            <a:extLst>
              <a:ext uri="{FF2B5EF4-FFF2-40B4-BE49-F238E27FC236}">
                <a16:creationId xmlns:a16="http://schemas.microsoft.com/office/drawing/2014/main" id="{DC6C1126-2509-BC64-229C-54F0918E0C41}"/>
              </a:ext>
            </a:extLst>
          </p:cNvPr>
          <p:cNvCxnSpPr>
            <a:stCxn id="14" idx="0"/>
            <a:endCxn id="16" idx="0"/>
          </p:cNvCxnSpPr>
          <p:nvPr/>
        </p:nvCxnSpPr>
        <p:spPr>
          <a:xfrm rot="16200000" flipH="1">
            <a:off x="10376435" y="3701633"/>
            <a:ext cx="11839" cy="1626646"/>
          </a:xfrm>
          <a:prstGeom prst="curvedConnector3">
            <a:avLst>
              <a:gd name="adj1" fmla="val -3614275"/>
            </a:avLst>
          </a:prstGeom>
          <a:ln w="57150">
            <a:solidFill>
              <a:srgbClr val="458E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7 29">
            <a:extLst>
              <a:ext uri="{FF2B5EF4-FFF2-40B4-BE49-F238E27FC236}">
                <a16:creationId xmlns:a16="http://schemas.microsoft.com/office/drawing/2014/main" id="{C8E795F0-4A3E-0C3E-42D9-837BF2785BD6}"/>
              </a:ext>
            </a:extLst>
          </p:cNvPr>
          <p:cNvCxnSpPr>
            <a:stCxn id="17" idx="2"/>
            <a:endCxn id="13" idx="2"/>
          </p:cNvCxnSpPr>
          <p:nvPr/>
        </p:nvCxnSpPr>
        <p:spPr>
          <a:xfrm rot="5400000" flipH="1">
            <a:off x="9563112" y="3801315"/>
            <a:ext cx="11839" cy="3253293"/>
          </a:xfrm>
          <a:prstGeom prst="curvedConnector3">
            <a:avLst>
              <a:gd name="adj1" fmla="val -5594679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7 32">
            <a:extLst>
              <a:ext uri="{FF2B5EF4-FFF2-40B4-BE49-F238E27FC236}">
                <a16:creationId xmlns:a16="http://schemas.microsoft.com/office/drawing/2014/main" id="{6E9F60B7-F8E3-A268-2B9B-E7F47F204776}"/>
              </a:ext>
            </a:extLst>
          </p:cNvPr>
          <p:cNvCxnSpPr>
            <a:stCxn id="16" idx="4"/>
            <a:endCxn id="14" idx="4"/>
          </p:cNvCxnSpPr>
          <p:nvPr/>
        </p:nvCxnSpPr>
        <p:spPr>
          <a:xfrm rot="5400000" flipH="1">
            <a:off x="10376435" y="4604312"/>
            <a:ext cx="11839" cy="1626646"/>
          </a:xfrm>
          <a:prstGeom prst="curvedConnector3">
            <a:avLst>
              <a:gd name="adj1" fmla="val -3614275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7 35">
            <a:extLst>
              <a:ext uri="{FF2B5EF4-FFF2-40B4-BE49-F238E27FC236}">
                <a16:creationId xmlns:a16="http://schemas.microsoft.com/office/drawing/2014/main" id="{BB20FBBF-0C1B-1C30-D037-AB50E98341EB}"/>
              </a:ext>
            </a:extLst>
          </p:cNvPr>
          <p:cNvCxnSpPr>
            <a:stCxn id="15" idx="2"/>
            <a:endCxn id="12" idx="4"/>
          </p:cNvCxnSpPr>
          <p:nvPr/>
        </p:nvCxnSpPr>
        <p:spPr>
          <a:xfrm rot="5400000" flipH="1">
            <a:off x="8750546" y="4603555"/>
            <a:ext cx="10326" cy="1626647"/>
          </a:xfrm>
          <a:prstGeom prst="curvedConnector3">
            <a:avLst>
              <a:gd name="adj1" fmla="val -4257389"/>
            </a:avLst>
          </a:prstGeom>
          <a:ln w="571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404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Recurrent neural network </a:t>
            </a:r>
            <a:br>
              <a:rPr lang="en-GB" dirty="0"/>
            </a:br>
            <a:r>
              <a:rPr lang="en-GB" dirty="0"/>
              <a:t>and transformers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7C2D08-BFCD-74F1-AE7B-7F68BDA8313F}"/>
              </a:ext>
            </a:extLst>
          </p:cNvPr>
          <p:cNvSpPr txBox="1">
            <a:spLocks/>
          </p:cNvSpPr>
          <p:nvPr/>
        </p:nvSpPr>
        <p:spPr>
          <a:xfrm>
            <a:off x="755650" y="2367944"/>
            <a:ext cx="11052000" cy="3886276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/>
              <a:t>Both RNNs and Transformers offer valuable but different insights into seismic signal analysis.</a:t>
            </a:r>
          </a:p>
          <a:p>
            <a:pPr lvl="1">
              <a:lnSpc>
                <a:spcPct val="150000"/>
              </a:lnSpc>
            </a:pPr>
            <a:r>
              <a:rPr lang="it-IT" sz="3600" dirty="0" err="1">
                <a:solidFill>
                  <a:schemeClr val="bg1">
                    <a:lumMod val="85000"/>
                  </a:schemeClr>
                </a:solidFill>
              </a:rPr>
              <a:t>RNNs</a:t>
            </a:r>
            <a:r>
              <a:rPr lang="it-IT" sz="3600" dirty="0">
                <a:solidFill>
                  <a:schemeClr val="bg1">
                    <a:lumMod val="85000"/>
                  </a:schemeClr>
                </a:solidFill>
              </a:rPr>
              <a:t> focus on short-</a:t>
            </a:r>
            <a:r>
              <a:rPr lang="it-IT" sz="3600" dirty="0" err="1">
                <a:solidFill>
                  <a:schemeClr val="bg1">
                    <a:lumMod val="85000"/>
                  </a:schemeClr>
                </a:solidFill>
              </a:rPr>
              <a:t>term</a:t>
            </a:r>
            <a:r>
              <a:rPr lang="it-IT" sz="3600" dirty="0">
                <a:solidFill>
                  <a:schemeClr val="bg1">
                    <a:lumMod val="85000"/>
                  </a:schemeClr>
                </a:solidFill>
              </a:rPr>
              <a:t> patterns.</a:t>
            </a:r>
          </a:p>
          <a:p>
            <a:pPr lvl="1">
              <a:lnSpc>
                <a:spcPct val="150000"/>
              </a:lnSpc>
            </a:pPr>
            <a:r>
              <a:rPr lang="it-IT" sz="3600" dirty="0">
                <a:solidFill>
                  <a:schemeClr val="bg1">
                    <a:lumMod val="85000"/>
                  </a:schemeClr>
                </a:solidFill>
              </a:rPr>
              <a:t>Transformers focus on global, long-</a:t>
            </a:r>
            <a:r>
              <a:rPr lang="it-IT" sz="3600" dirty="0" err="1">
                <a:solidFill>
                  <a:schemeClr val="bg1">
                    <a:lumMod val="85000"/>
                  </a:schemeClr>
                </a:solidFill>
              </a:rPr>
              <a:t>term</a:t>
            </a:r>
            <a:r>
              <a:rPr lang="it-IT" sz="3600" dirty="0">
                <a:solidFill>
                  <a:schemeClr val="bg1">
                    <a:lumMod val="85000"/>
                  </a:schemeClr>
                </a:solidFill>
              </a:rPr>
              <a:t> patterns.</a:t>
            </a:r>
            <a:endParaRPr lang="en-001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310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Recurrent neural network </a:t>
            </a:r>
            <a:br>
              <a:rPr lang="en-GB" dirty="0"/>
            </a:br>
            <a:r>
              <a:rPr lang="en-GB" dirty="0"/>
              <a:t>and transformers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7C2D08-BFCD-74F1-AE7B-7F68BDA8313F}"/>
              </a:ext>
            </a:extLst>
          </p:cNvPr>
          <p:cNvSpPr txBox="1">
            <a:spLocks/>
          </p:cNvSpPr>
          <p:nvPr/>
        </p:nvSpPr>
        <p:spPr>
          <a:xfrm>
            <a:off x="755650" y="2367944"/>
            <a:ext cx="11052000" cy="3886276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/>
              <a:t>Both RNNs and Transformers offer valuable but different insights into seismic signal analysis.</a:t>
            </a:r>
          </a:p>
          <a:p>
            <a:pPr lvl="1">
              <a:lnSpc>
                <a:spcPct val="150000"/>
              </a:lnSpc>
            </a:pPr>
            <a:r>
              <a:rPr lang="it-IT" sz="3600" dirty="0" err="1"/>
              <a:t>RNNs</a:t>
            </a:r>
            <a:r>
              <a:rPr lang="it-IT" sz="3600" dirty="0"/>
              <a:t> focus on short-</a:t>
            </a:r>
            <a:r>
              <a:rPr lang="it-IT" sz="3600" dirty="0" err="1"/>
              <a:t>term</a:t>
            </a:r>
            <a:r>
              <a:rPr lang="it-IT" sz="3600" dirty="0"/>
              <a:t> patterns.</a:t>
            </a:r>
          </a:p>
          <a:p>
            <a:pPr lvl="1">
              <a:lnSpc>
                <a:spcPct val="150000"/>
              </a:lnSpc>
            </a:pPr>
            <a:r>
              <a:rPr lang="it-IT" sz="3600" dirty="0">
                <a:solidFill>
                  <a:schemeClr val="bg1">
                    <a:lumMod val="85000"/>
                  </a:schemeClr>
                </a:solidFill>
              </a:rPr>
              <a:t>Transformers focus on global, long-</a:t>
            </a:r>
            <a:r>
              <a:rPr lang="it-IT" sz="3600" dirty="0" err="1">
                <a:solidFill>
                  <a:schemeClr val="bg1">
                    <a:lumMod val="85000"/>
                  </a:schemeClr>
                </a:solidFill>
              </a:rPr>
              <a:t>term</a:t>
            </a:r>
            <a:r>
              <a:rPr lang="it-IT" sz="3600" dirty="0">
                <a:solidFill>
                  <a:schemeClr val="bg1">
                    <a:lumMod val="85000"/>
                  </a:schemeClr>
                </a:solidFill>
              </a:rPr>
              <a:t> patterns.</a:t>
            </a:r>
            <a:endParaRPr lang="en-001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354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790F11-99BB-E548-0259-978DB1CCACFA}"/>
              </a:ext>
            </a:extLst>
          </p:cNvPr>
          <p:cNvSpPr txBox="1">
            <a:spLocks/>
          </p:cNvSpPr>
          <p:nvPr/>
        </p:nvSpPr>
        <p:spPr>
          <a:xfrm>
            <a:off x="756000" y="1752525"/>
            <a:ext cx="11052000" cy="3744000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/>
              <a:t>Basic approach for data driven modelling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Use linear equation to model relation between independent and dependent variables</a:t>
            </a:r>
            <a:endParaRPr lang="en-001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5035E-C79F-70FD-7A3D-DE7604177961}"/>
                  </a:ext>
                </a:extLst>
              </p:cNvPr>
              <p:cNvSpPr txBox="1"/>
              <p:nvPr/>
            </p:nvSpPr>
            <p:spPr>
              <a:xfrm>
                <a:off x="2754724" y="4067123"/>
                <a:ext cx="7061741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001" sz="6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001" sz="6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001" sz="6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001" sz="6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001" sz="66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001" sz="6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001" sz="6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001" sz="6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001" sz="6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001" sz="6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001" sz="6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001" sz="6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001" sz="6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001" sz="6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5035E-C79F-70FD-7A3D-DE760417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724" y="4067123"/>
                <a:ext cx="7061741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026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Recurrent neural network </a:t>
            </a:r>
            <a:br>
              <a:rPr lang="en-GB" dirty="0"/>
            </a:br>
            <a:r>
              <a:rPr lang="en-GB" dirty="0"/>
              <a:t>and transformers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7C2D08-BFCD-74F1-AE7B-7F68BDA8313F}"/>
              </a:ext>
            </a:extLst>
          </p:cNvPr>
          <p:cNvSpPr txBox="1">
            <a:spLocks/>
          </p:cNvSpPr>
          <p:nvPr/>
        </p:nvSpPr>
        <p:spPr>
          <a:xfrm>
            <a:off x="755650" y="2367944"/>
            <a:ext cx="11052000" cy="3886276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/>
              <a:t>Both RNNs and Transformers offer valuable but different insights into seismic signal analysis.</a:t>
            </a:r>
          </a:p>
          <a:p>
            <a:pPr lvl="1">
              <a:lnSpc>
                <a:spcPct val="150000"/>
              </a:lnSpc>
            </a:pPr>
            <a:r>
              <a:rPr lang="it-IT" sz="3600" dirty="0" err="1"/>
              <a:t>RNNs</a:t>
            </a:r>
            <a:r>
              <a:rPr lang="it-IT" sz="3600" dirty="0"/>
              <a:t> focus on short-</a:t>
            </a:r>
            <a:r>
              <a:rPr lang="it-IT" sz="3600" dirty="0" err="1"/>
              <a:t>term</a:t>
            </a:r>
            <a:r>
              <a:rPr lang="it-IT" sz="3600" dirty="0"/>
              <a:t> patterns.</a:t>
            </a:r>
          </a:p>
          <a:p>
            <a:pPr lvl="1">
              <a:lnSpc>
                <a:spcPct val="150000"/>
              </a:lnSpc>
            </a:pPr>
            <a:r>
              <a:rPr lang="it-IT" sz="3600" dirty="0"/>
              <a:t>Transformers focus on global, long-</a:t>
            </a:r>
            <a:r>
              <a:rPr lang="it-IT" sz="3600" dirty="0" err="1"/>
              <a:t>term</a:t>
            </a:r>
            <a:r>
              <a:rPr lang="it-IT" sz="3600" dirty="0"/>
              <a:t> patterns.</a:t>
            </a:r>
            <a:endParaRPr lang="en-001" sz="3600" dirty="0"/>
          </a:p>
        </p:txBody>
      </p:sp>
    </p:spTree>
    <p:extLst>
      <p:ext uri="{BB962C8B-B14F-4D97-AF65-F5344CB8AC3E}">
        <p14:creationId xmlns:p14="http://schemas.microsoft.com/office/powerpoint/2010/main" val="1547202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Recurrent neural network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8B2AE5-A715-79EB-CB69-22CA279AC4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Source: </a:t>
            </a:r>
            <a:r>
              <a:rPr lang="en-GB" dirty="0">
                <a:hlinkClick r:id="rId2"/>
              </a:rPr>
              <a:t>https://github.com/256ericpan/LSTM_IoT</a:t>
            </a:r>
            <a:r>
              <a:rPr lang="en-GB" dirty="0"/>
              <a:t> </a:t>
            </a:r>
          </a:p>
        </p:txBody>
      </p:sp>
      <p:pic>
        <p:nvPicPr>
          <p:cNvPr id="9218" name="Picture 2" descr="GitHub - 256ericpan/LSTM_IoT: Machine learning to predict time domain  sensor data. Onsite data, live predict, on site training">
            <a:extLst>
              <a:ext uri="{FF2B5EF4-FFF2-40B4-BE49-F238E27FC236}">
                <a16:creationId xmlns:a16="http://schemas.microsoft.com/office/drawing/2014/main" id="{722D72B3-D879-C7EC-3FB1-5EAA4E4F3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59" y="1359310"/>
            <a:ext cx="6549012" cy="479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8929A7-B242-0131-7016-F49CF1A4142C}"/>
              </a:ext>
            </a:extLst>
          </p:cNvPr>
          <p:cNvSpPr txBox="1"/>
          <p:nvPr/>
        </p:nvSpPr>
        <p:spPr>
          <a:xfrm>
            <a:off x="8860357" y="1737249"/>
            <a:ext cx="3039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458EC0"/>
                </a:solidFill>
              </a:rPr>
              <a:t>True Data</a:t>
            </a:r>
            <a:endParaRPr lang="en-001" sz="5400" b="1" dirty="0">
              <a:solidFill>
                <a:srgbClr val="458E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49C1B1-5209-B606-A9D2-FF6B760778B4}"/>
              </a:ext>
            </a:extLst>
          </p:cNvPr>
          <p:cNvCxnSpPr>
            <a:cxnSpLocks/>
          </p:cNvCxnSpPr>
          <p:nvPr/>
        </p:nvCxnSpPr>
        <p:spPr>
          <a:xfrm>
            <a:off x="7717971" y="2198914"/>
            <a:ext cx="1045029" cy="0"/>
          </a:xfrm>
          <a:prstGeom prst="line">
            <a:avLst/>
          </a:prstGeom>
          <a:ln w="76200" cap="rnd">
            <a:solidFill>
              <a:srgbClr val="458E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75216D-95DE-8605-DFB2-4F7EC50843E3}"/>
              </a:ext>
            </a:extLst>
          </p:cNvPr>
          <p:cNvSpPr txBox="1"/>
          <p:nvPr/>
        </p:nvSpPr>
        <p:spPr>
          <a:xfrm>
            <a:off x="8860357" y="2592619"/>
            <a:ext cx="3039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E9C46"/>
                </a:solidFill>
              </a:rPr>
              <a:t>Prediction</a:t>
            </a:r>
            <a:endParaRPr lang="en-001" sz="5400" b="1" dirty="0">
              <a:solidFill>
                <a:srgbClr val="FE9C4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4B4BB7-1D19-A210-709A-AEC709D7EEB6}"/>
              </a:ext>
            </a:extLst>
          </p:cNvPr>
          <p:cNvCxnSpPr>
            <a:cxnSpLocks/>
          </p:cNvCxnSpPr>
          <p:nvPr/>
        </p:nvCxnSpPr>
        <p:spPr>
          <a:xfrm>
            <a:off x="7717971" y="3054284"/>
            <a:ext cx="1045029" cy="0"/>
          </a:xfrm>
          <a:prstGeom prst="line">
            <a:avLst/>
          </a:prstGeom>
          <a:ln w="76200" cap="rnd">
            <a:solidFill>
              <a:srgbClr val="FE9C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378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790F11-99BB-E548-0259-978DB1CCACFA}"/>
              </a:ext>
            </a:extLst>
          </p:cNvPr>
          <p:cNvSpPr txBox="1">
            <a:spLocks/>
          </p:cNvSpPr>
          <p:nvPr/>
        </p:nvSpPr>
        <p:spPr>
          <a:xfrm>
            <a:off x="756000" y="1752525"/>
            <a:ext cx="11052000" cy="3744000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/>
              <a:t>Basic approach for data driven modelling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Use linear equation to model relation between independent and dependent variables</a:t>
            </a:r>
            <a:endParaRPr lang="en-001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5035E-C79F-70FD-7A3D-DE7604177961}"/>
                  </a:ext>
                </a:extLst>
              </p:cNvPr>
              <p:cNvSpPr txBox="1"/>
              <p:nvPr/>
            </p:nvSpPr>
            <p:spPr>
              <a:xfrm>
                <a:off x="2754724" y="4067123"/>
                <a:ext cx="7061741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001" sz="6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001" sz="6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001" sz="6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001" sz="6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001" sz="66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001" sz="6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001" sz="6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001" sz="6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001" sz="6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001" sz="6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001" sz="6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001" sz="6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001" sz="6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001" sz="6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5035E-C79F-70FD-7A3D-DE760417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724" y="4067123"/>
                <a:ext cx="7061741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57FA3E2-1194-B761-7B90-A5F38151801F}"/>
              </a:ext>
            </a:extLst>
          </p:cNvPr>
          <p:cNvSpPr txBox="1"/>
          <p:nvPr/>
        </p:nvSpPr>
        <p:spPr>
          <a:xfrm>
            <a:off x="1704975" y="3427279"/>
            <a:ext cx="290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Dependent variable</a:t>
            </a:r>
            <a:endParaRPr lang="en-001" sz="28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B654E-0F00-2F9B-29BF-D947864FCBAD}"/>
              </a:ext>
            </a:extLst>
          </p:cNvPr>
          <p:cNvSpPr txBox="1"/>
          <p:nvPr/>
        </p:nvSpPr>
        <p:spPr>
          <a:xfrm>
            <a:off x="6082830" y="3463658"/>
            <a:ext cx="351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B050"/>
                </a:solidFill>
              </a:rPr>
              <a:t>Inependent</a:t>
            </a:r>
            <a:r>
              <a:rPr lang="en-US" sz="2800" b="1" dirty="0">
                <a:solidFill>
                  <a:srgbClr val="00B050"/>
                </a:solidFill>
              </a:rPr>
              <a:t> variable(s)</a:t>
            </a:r>
            <a:endParaRPr lang="en-001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3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790F11-99BB-E548-0259-978DB1CCACFA}"/>
              </a:ext>
            </a:extLst>
          </p:cNvPr>
          <p:cNvSpPr txBox="1">
            <a:spLocks/>
          </p:cNvSpPr>
          <p:nvPr/>
        </p:nvSpPr>
        <p:spPr>
          <a:xfrm>
            <a:off x="756000" y="1752525"/>
            <a:ext cx="11052000" cy="3744000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/>
              <a:t>Basic approach for data driven modelling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Use linear equation to model relation between independent and dependent variables</a:t>
            </a:r>
            <a:endParaRPr lang="en-001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5035E-C79F-70FD-7A3D-DE7604177961}"/>
                  </a:ext>
                </a:extLst>
              </p:cNvPr>
              <p:cNvSpPr txBox="1"/>
              <p:nvPr/>
            </p:nvSpPr>
            <p:spPr>
              <a:xfrm>
                <a:off x="2754724" y="4067123"/>
                <a:ext cx="7061741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001" sz="6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001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001" sz="6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001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 smtClean="0">
                              <a:solidFill>
                                <a:schemeClr val="accent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001" sz="6600" i="0" smtClean="0">
                              <a:solidFill>
                                <a:schemeClr val="accent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001" sz="6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001" sz="6600" i="1" smtClean="0">
                              <a:solidFill>
                                <a:schemeClr val="accent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>
                              <a:solidFill>
                                <a:schemeClr val="accent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001" sz="6600" i="0">
                              <a:solidFill>
                                <a:schemeClr val="accent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001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001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001" sz="6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001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001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001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5035E-C79F-70FD-7A3D-DE760417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724" y="4067123"/>
                <a:ext cx="7061741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57FA3E2-1194-B761-7B90-A5F38151801F}"/>
              </a:ext>
            </a:extLst>
          </p:cNvPr>
          <p:cNvSpPr txBox="1"/>
          <p:nvPr/>
        </p:nvSpPr>
        <p:spPr>
          <a:xfrm>
            <a:off x="4448175" y="3427279"/>
            <a:ext cx="290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Coefficients</a:t>
            </a:r>
            <a:endParaRPr lang="en-001" sz="2800" b="1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97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790F11-99BB-E548-0259-978DB1CCACFA}"/>
              </a:ext>
            </a:extLst>
          </p:cNvPr>
          <p:cNvSpPr txBox="1">
            <a:spLocks/>
          </p:cNvSpPr>
          <p:nvPr/>
        </p:nvSpPr>
        <p:spPr>
          <a:xfrm>
            <a:off x="756000" y="1752525"/>
            <a:ext cx="11052000" cy="3744000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 Narrow" panose="020B060602020203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360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20050" indent="-40005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+mj-lt"/>
              <a:buAutoNum type="romanL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Tx/>
              <a:buNone/>
              <a:defRPr sz="2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Tx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/>
              <a:t>Basic approach for data driven modelling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Use linear equation to model relation between independent and dependent variables</a:t>
            </a:r>
            <a:endParaRPr lang="en-001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5035E-C79F-70FD-7A3D-DE7604177961}"/>
                  </a:ext>
                </a:extLst>
              </p:cNvPr>
              <p:cNvSpPr txBox="1"/>
              <p:nvPr/>
            </p:nvSpPr>
            <p:spPr>
              <a:xfrm>
                <a:off x="2754724" y="4067123"/>
                <a:ext cx="7061741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001" sz="6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001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001" sz="6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001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001" sz="66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001" sz="6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001" sz="6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001" sz="66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001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001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001" sz="66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001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001" sz="6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001" sz="6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001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5035E-C79F-70FD-7A3D-DE760417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724" y="4067123"/>
                <a:ext cx="7061741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57FA3E2-1194-B761-7B90-A5F38151801F}"/>
              </a:ext>
            </a:extLst>
          </p:cNvPr>
          <p:cNvSpPr txBox="1"/>
          <p:nvPr/>
        </p:nvSpPr>
        <p:spPr>
          <a:xfrm>
            <a:off x="7982060" y="3427279"/>
            <a:ext cx="290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Error</a:t>
            </a:r>
            <a:endParaRPr lang="en-001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9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5035E-C79F-70FD-7A3D-DE7604177961}"/>
                  </a:ext>
                </a:extLst>
              </p:cNvPr>
              <p:cNvSpPr txBox="1"/>
              <p:nvPr/>
            </p:nvSpPr>
            <p:spPr>
              <a:xfrm>
                <a:off x="762545" y="2529841"/>
                <a:ext cx="11049983" cy="21777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857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en-US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votes</m:t>
                      </m:r>
                      <m:r>
                        <a:rPr lang="en-US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b="0" i="0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8572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b="0" i="1" smtClean="0">
                              <a:solidFill>
                                <a:schemeClr val="accent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001" sz="3600" i="1">
                                  <a:solidFill>
                                    <a:schemeClr val="accent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001" sz="3600" i="1">
                                  <a:solidFill>
                                    <a:schemeClr val="accent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001" sz="3600">
                                  <a:solidFill>
                                    <a:schemeClr val="accent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Party</m:t>
                      </m:r>
                      <m: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family</m:t>
                      </m:r>
                      <m: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001" sz="3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001" sz="3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Voters</m:t>
                      </m:r>
                      <m:r>
                        <a:rPr lang="en-US" sz="36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36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line</m:t>
                      </m:r>
                      <m:r>
                        <a:rPr lang="en-US" sz="36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en-US" sz="36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views</m:t>
                      </m:r>
                      <m:r>
                        <a:rPr lang="en-US" sz="36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Political</m:t>
                      </m:r>
                      <m:r>
                        <a:rPr lang="en-US" sz="36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views</m:t>
                      </m:r>
                      <m:r>
                        <a:rPr lang="en-001" sz="3600" i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001" sz="36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001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001" sz="36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𝐼𝑛𝑑𝑒𝑐𝑖𝑠𝑒</m:t>
                      </m:r>
                      <m:r>
                        <a:rPr lang="en-US" sz="3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𝑣𝑜𝑡𝑒𝑟𝑠</m:t>
                      </m:r>
                    </m:oMath>
                  </m:oMathPara>
                </a14:m>
                <a:endParaRPr lang="en-001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5035E-C79F-70FD-7A3D-DE760417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45" y="2529841"/>
                <a:ext cx="11049983" cy="21777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725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250A9-8F60-57D9-0A27-B276D935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897DED-8E73-A093-FBB4-D0ABF9545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5035E-C79F-70FD-7A3D-DE7604177961}"/>
                  </a:ext>
                </a:extLst>
              </p:cNvPr>
              <p:cNvSpPr txBox="1"/>
              <p:nvPr/>
            </p:nvSpPr>
            <p:spPr>
              <a:xfrm>
                <a:off x="762545" y="2529841"/>
                <a:ext cx="11049983" cy="21777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857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en-US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votes</m:t>
                      </m:r>
                      <m:r>
                        <a:rPr lang="en-US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b="0" i="0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 marL="8572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b="0" i="1" smtClean="0">
                              <a:solidFill>
                                <a:schemeClr val="accent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001" sz="3600" i="1">
                                  <a:solidFill>
                                    <a:schemeClr val="accent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001" sz="3600" i="1">
                                  <a:solidFill>
                                    <a:schemeClr val="accent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001" sz="3600">
                                  <a:solidFill>
                                    <a:schemeClr val="accent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Party</m:t>
                      </m:r>
                      <m: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family</m:t>
                      </m:r>
                      <m: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accent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001" sz="3600" i="1">
                                  <a:solidFill>
                                    <a:schemeClr val="accent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001" sz="3600" i="1">
                                  <a:solidFill>
                                    <a:schemeClr val="accent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600" b="0" i="0" smtClean="0">
                                  <a:solidFill>
                                    <a:schemeClr val="accent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Voters</m:t>
                      </m:r>
                      <m: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line</m:t>
                      </m:r>
                      <m: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with</m:t>
                      </m:r>
                      <m: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views</m:t>
                      </m:r>
                      <m:r>
                        <a:rPr lang="en-US" sz="3600" b="0" i="0" smtClean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Political</m:t>
                      </m:r>
                      <m:r>
                        <a:rPr lang="en-US" sz="36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views</m:t>
                      </m:r>
                      <m:r>
                        <a:rPr lang="en-001" sz="360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001" sz="36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001" sz="3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001" sz="36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𝐼𝑛𝑑𝑒𝑐𝑖𝑠𝑒</m:t>
                      </m:r>
                      <m:r>
                        <a:rPr lang="en-US" sz="3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𝑣𝑜𝑡𝑒𝑟𝑠</m:t>
                      </m:r>
                    </m:oMath>
                  </m:oMathPara>
                </a14:m>
                <a:endParaRPr lang="en-001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5035E-C79F-70FD-7A3D-DE7604177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45" y="2529841"/>
                <a:ext cx="11049983" cy="21777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38159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lzes/JIxxKtEC/aPBU5fAFAAAAAAADAAAAAAADAAAAAwADAAAAAAD///////8DAAEA////////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QEDAAAAAgD///////8aAAZMaW5rZWRTaGFwZXNEYXRhUHJvcGVydHlfMAUAAAAAAAQAAAADAAQAAAABAAQAAAADAP///////wQAAAADAP///////wQAAAADAP///////wQAAAADAP///////wMABQEDAAAAAwD///////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lzes/JIxxKtEC/aPBU5fADRGF0YQAbAAAABExpbmtlZFNoYXBlRGF0YQAFAAAAAAACTmFtZQAZAAAATGlua2VkU2hhcGVzRGF0YVByb3BlcnR5ABBWZXJzaW9uAAAAAAAJTGFzdFdyaXRlALPGWCt/AQAAAAEA/////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1 University of Twente - Titl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32272F2-E7F3-4E6C-8CEF-ABE047A3C0EE}"/>
    </a:ext>
  </a:extLst>
</a:theme>
</file>

<file path=ppt/theme/theme3.xml><?xml version="1.0" encoding="utf-8"?>
<a:theme xmlns:a="http://schemas.openxmlformats.org/drawingml/2006/main" name="05 University of Twente - Text slides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9146782F-52DA-4379-903B-104C0E66ADB6}"/>
    </a:ext>
  </a:extLst>
</a:theme>
</file>

<file path=ppt/theme/theme4.xml><?xml version="1.0" encoding="utf-8"?>
<a:theme xmlns:a="http://schemas.openxmlformats.org/drawingml/2006/main" name="Big image bold title slide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9146782F-52DA-4379-903B-104C0E66ADB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D0ECE10BA21842BCEAA4D4CD1D52C0" ma:contentTypeVersion="13" ma:contentTypeDescription="Create a new document." ma:contentTypeScope="" ma:versionID="98ec485dadd241a04599ccf60d1d34f6">
  <xsd:schema xmlns:xsd="http://www.w3.org/2001/XMLSchema" xmlns:xs="http://www.w3.org/2001/XMLSchema" xmlns:p="http://schemas.microsoft.com/office/2006/metadata/properties" xmlns:ns2="6670e30d-2b9a-43e5-813e-dda2484f271b" xmlns:ns3="2a5e13f5-ca3f-4902-8d4f-0fc2667b274f" targetNamespace="http://schemas.microsoft.com/office/2006/metadata/properties" ma:root="true" ma:fieldsID="4d18af41d8b166e62132f67d43e00caa" ns2:_="" ns3:_="">
    <xsd:import namespace="6670e30d-2b9a-43e5-813e-dda2484f271b"/>
    <xsd:import namespace="2a5e13f5-ca3f-4902-8d4f-0fc2667b27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70e30d-2b9a-43e5-813e-dda2484f27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e13f5-ca3f-4902-8d4f-0fc2667b274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a5e13f5-ca3f-4902-8d4f-0fc2667b274f">
      <UserInfo>
        <DisplayName>Schwarz, Nina (UT-ITC)</DisplayName>
        <AccountId>28</AccountId>
        <AccountType/>
      </UserInfo>
      <UserInfo>
        <DisplayName>Augustijn, Ellen-Wien (UT-ITC)</DisplayName>
        <AccountId>29</AccountId>
        <AccountType/>
      </UserInfo>
      <UserInfo>
        <DisplayName>Dou, Yue (UT-ITC)</DisplayName>
        <AccountId>27</AccountId>
        <AccountType/>
      </UserInfo>
      <UserInfo>
        <DisplayName>Teeuwen, Aleid (UT-ITC)</DisplayName>
        <AccountId>113</AccountId>
        <AccountType/>
      </UserInfo>
      <UserInfo>
        <DisplayName>Virgilio Portela, Bruno (UT-ITC)</DisplayName>
        <AccountId>35</AccountId>
        <AccountType/>
      </UserInfo>
      <UserInfo>
        <DisplayName>Primera, Roseidys (UT-ITC)</DisplayName>
        <AccountId>23</AccountId>
        <AccountType/>
      </UserInfo>
      <UserInfo>
        <DisplayName>King, Janet (UT-ITC)</DisplayName>
        <AccountId>60</AccountId>
        <AccountType/>
      </UserInfo>
      <UserInfo>
        <DisplayName>Dahal, Ashok (UT-ITC)</DisplayName>
        <AccountId>160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2956DAD8-0476-4F25-89AE-C0775462414F}">
  <ds:schemaRefs>
    <ds:schemaRef ds:uri="2a5e13f5-ca3f-4902-8d4f-0fc2667b274f"/>
    <ds:schemaRef ds:uri="6670e30d-2b9a-43e5-813e-dda2484f27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D6EA0CC-6001-48B9-A47A-9D635CE089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3F005D-20C1-47D7-855C-C5C9D4199643}">
  <ds:schemaRefs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6670e30d-2b9a-43e5-813e-dda2484f271b"/>
    <ds:schemaRef ds:uri="http://purl.org/dc/terms/"/>
    <ds:schemaRef ds:uri="http://schemas.microsoft.com/office/infopath/2007/PartnerControls"/>
    <ds:schemaRef ds:uri="2a5e13f5-ca3f-4902-8d4f-0fc2667b274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University of Twente - Title Slides</Template>
  <TotalTime>968</TotalTime>
  <Words>1332</Words>
  <Application>Microsoft Macintosh PowerPoint</Application>
  <PresentationFormat>Widescreen</PresentationFormat>
  <Paragraphs>281</Paragraphs>
  <Slides>41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Arial Black</vt:lpstr>
      <vt:lpstr>Arial Narrow</vt:lpstr>
      <vt:lpstr>Calibri</vt:lpstr>
      <vt:lpstr>Cambria Math</vt:lpstr>
      <vt:lpstr>High Tower Text</vt:lpstr>
      <vt:lpstr>Custom Design</vt:lpstr>
      <vt:lpstr>01 University of Twente - Title Slides</vt:lpstr>
      <vt:lpstr>05 University of Twente - Text slidesslides</vt:lpstr>
      <vt:lpstr>Big image bold title slide</vt:lpstr>
      <vt:lpstr>BRIEF INTRODUCTION OF COMMON AI MODELS AND POTENTIAL APPLICATIONS</vt:lpstr>
      <vt:lpstr>What you will learn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LOGISTIC Regression</vt:lpstr>
      <vt:lpstr>Logistic Regression</vt:lpstr>
      <vt:lpstr>Logistic Regression</vt:lpstr>
      <vt:lpstr>Logistic Regression</vt:lpstr>
      <vt:lpstr>Logistic Regression</vt:lpstr>
      <vt:lpstr>Baysian model</vt:lpstr>
      <vt:lpstr>Baysian model</vt:lpstr>
      <vt:lpstr>Baysian model</vt:lpstr>
      <vt:lpstr>Baysian model</vt:lpstr>
      <vt:lpstr>Baysian Model</vt:lpstr>
      <vt:lpstr>Decision trees</vt:lpstr>
      <vt:lpstr>Support Vector Machine</vt:lpstr>
      <vt:lpstr>KNN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Recurrent neural network  and transformers</vt:lpstr>
      <vt:lpstr>Recurrent neural network  and transformers</vt:lpstr>
      <vt:lpstr>Recurrent neural network  and transformers</vt:lpstr>
      <vt:lpstr>Recurrent neural network  and transformers</vt:lpstr>
      <vt:lpstr>Recurrent neural network  and transformers</vt:lpstr>
      <vt:lpstr>Recurrent neural network  and transformers</vt:lpstr>
      <vt:lpstr>Recurrent neural network  and transformers</vt:lpstr>
      <vt:lpstr>Recurrent neural network  and transformers</vt:lpstr>
      <vt:lpstr>Recurrent neural network  and transformers</vt:lpstr>
      <vt:lpstr>Recurrent neural network  and transformers</vt:lpstr>
      <vt:lpstr>Recurrent neural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creator>Ambrosi, G.J. (Gianluca, Student M-EST)</dc:creator>
  <dc:description>Template by HQ Solutions</dc:description>
  <cp:lastModifiedBy>Dahal, Ashok (UT-ITC)</cp:lastModifiedBy>
  <cp:revision>4</cp:revision>
  <dcterms:created xsi:type="dcterms:W3CDTF">2023-07-28T06:49:30Z</dcterms:created>
  <dcterms:modified xsi:type="dcterms:W3CDTF">2025-11-06T14:17:31Z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0x01010001D0ECE10BA21842BCEAA4D4CD1D52C0</vt:lpwstr>
  </property>
</Properties>
</file>